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1" r:id="rId10"/>
    <p:sldId id="413" r:id="rId11"/>
    <p:sldId id="414" r:id="rId12"/>
    <p:sldId id="416" r:id="rId13"/>
    <p:sldId id="418" r:id="rId14"/>
    <p:sldId id="419" r:id="rId15"/>
    <p:sldId id="420" r:id="rId16"/>
    <p:sldId id="421" r:id="rId17"/>
    <p:sldId id="415" r:id="rId18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  <a:srgbClr val="608E3A"/>
    <a:srgbClr val="567600"/>
    <a:srgbClr val="357600"/>
    <a:srgbClr val="C0C0C0"/>
    <a:srgbClr val="000099"/>
    <a:srgbClr val="FF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599" autoAdjust="0"/>
  </p:normalViewPr>
  <p:slideViewPr>
    <p:cSldViewPr snapToGrid="0">
      <p:cViewPr varScale="1">
        <p:scale>
          <a:sx n="121" d="100"/>
          <a:sy n="121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23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defTabSz="971550">
              <a:spcBef>
                <a:spcPct val="20000"/>
              </a:spcBef>
              <a:buClr>
                <a:srgbClr val="EDB22C"/>
              </a:buClr>
              <a:buFont typeface="Tahoma" charset="0"/>
              <a:buNone/>
              <a:defRPr sz="13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207" tIns="47259" rIns="96207" bIns="47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9424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Basic knowledge – many know –want</a:t>
            </a:r>
            <a:r>
              <a:rPr lang="en-US" baseline="0" dirty="0" smtClean="0"/>
              <a:t> everyone on the same page</a:t>
            </a:r>
            <a:endParaRPr lang="en-US" dirty="0" smtClean="0"/>
          </a:p>
          <a:p>
            <a:r>
              <a:rPr lang="en-US" dirty="0" smtClean="0"/>
              <a:t>- Silicon gets the stress - 3 reflows for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3BF86-7636-4B4C-B62B-A46B43ACD2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3BF86-7636-4B4C-B62B-A46B43ACD2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“Alternative Cure Schedules”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3BF86-7636-4B4C-B62B-A46B43ACD2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Ask me about a life threatening</a:t>
            </a:r>
            <a:r>
              <a:rPr lang="en-US" baseline="0" dirty="0" smtClean="0"/>
              <a:t> example some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3BF86-7636-4B4C-B62B-A46B43ACD2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Reds</a:t>
            </a:r>
            <a:r>
              <a:rPr lang="en-US" baseline="0" dirty="0" smtClean="0"/>
              <a:t>  =  Epoxides   Blues  =  Diamines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3BF86-7636-4B4C-B62B-A46B43ACD2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People have been using VFM for low temperature cure of thermoplastics for decades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This is where I get to tell</a:t>
            </a:r>
            <a:r>
              <a:rPr lang="en-US" baseline="0" dirty="0" smtClean="0"/>
              <a:t> you how to use low temperature cures for thermosets safely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Wait! BELOW Tg 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133BF86-7636-4B4C-B62B-A46B43ACD2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317500"/>
            <a:ext cx="2135187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17500"/>
            <a:ext cx="6253163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2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6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975" y="1295400"/>
            <a:ext cx="4194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0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2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15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317500"/>
            <a:ext cx="8128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540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2" y="410369"/>
            <a:ext cx="1412559" cy="424497"/>
          </a:xfrm>
          <a:prstGeom prst="rect">
            <a:avLst/>
          </a:prstGeom>
        </p:spPr>
      </p:pic>
      <p:sp>
        <p:nvSpPr>
          <p:cNvPr id="8" name="Rectangle 2052"/>
          <p:cNvSpPr>
            <a:spLocks noChangeArrowheads="1"/>
          </p:cNvSpPr>
          <p:nvPr userDrawn="1"/>
        </p:nvSpPr>
        <p:spPr bwMode="auto">
          <a:xfrm>
            <a:off x="533400" y="823833"/>
            <a:ext cx="6859302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718F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03FB"/>
        </a:buClr>
        <a:buSzPct val="84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/>
        <a:buChar char="ä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4000"/>
        <a:buFont typeface="Monotype Sorts" pitchFamily="2" charset="2"/>
        <a:buChar char="ä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Warpage, Adhesion, and Reliability</a:t>
            </a:r>
            <a:endParaRPr lang="en-US" dirty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Temp?   Back to the Rigid Gel Network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7367" y="271969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“infinite polymer”</a:t>
            </a:r>
            <a:endParaRPr lang="en-US" sz="1800" dirty="0"/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 flipV="1">
            <a:off x="5900125" y="2851182"/>
            <a:ext cx="387242" cy="531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28" y="1597304"/>
            <a:ext cx="3462828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of Backbone with Microwave Rotation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411163"/>
          </a:xfrm>
        </p:spPr>
        <p:txBody>
          <a:bodyPr/>
          <a:lstStyle/>
          <a:p>
            <a:r>
              <a:rPr lang="en-US" u="sng" dirty="0" smtClean="0"/>
              <a:t>Gel state mobility </a:t>
            </a:r>
            <a:r>
              <a:rPr lang="en-US" dirty="0" smtClean="0"/>
              <a:t>allows the cure reaction to continue at low temperature only with microwaves.</a:t>
            </a:r>
            <a:endParaRPr lang="en-US" dirty="0"/>
          </a:p>
        </p:txBody>
      </p:sp>
      <p:pic>
        <p:nvPicPr>
          <p:cNvPr id="3" name="gelgr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1371600"/>
            <a:ext cx="4191000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5140" y="4514850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lick to animate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44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Applications for Adhesives and Molding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Flip-Chip Underfill </a:t>
            </a:r>
            <a:r>
              <a:rPr lang="en-US" dirty="0" smtClean="0"/>
              <a:t>Epoxies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265"/>
            <a:ext cx="8229600" cy="540935"/>
          </a:xfrm>
        </p:spPr>
        <p:txBody>
          <a:bodyPr/>
          <a:lstStyle/>
          <a:p>
            <a:r>
              <a:rPr lang="en-US" dirty="0" smtClean="0"/>
              <a:t>Published examples of very low temperature VFM cures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8403" y="345120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Tg∞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8972" y="395008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Tg∞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04635" y="37998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Tg∞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28456" y="3706843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Tg∞</a:t>
            </a:r>
            <a:endParaRPr lang="en-US" sz="1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86417" y="1543365"/>
            <a:ext cx="0" cy="3907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031" y="1788383"/>
            <a:ext cx="67518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175°C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150°C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125°C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100°C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  50°C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1088198" y="5180611"/>
            <a:ext cx="12841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Henkel </a:t>
            </a:r>
            <a:r>
              <a:rPr lang="en-US" sz="1400" b="1" dirty="0" smtClean="0"/>
              <a:t>FP4527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(ECTC-2010)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58396" y="379989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VFM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7207" y="1995171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oven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8880" y="5180272"/>
            <a:ext cx="130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Henkel </a:t>
            </a:r>
            <a:r>
              <a:rPr lang="en-US" sz="1400" b="1" dirty="0" smtClean="0"/>
              <a:t>UF8830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(ECTC-2010)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3552006" y="5162559"/>
            <a:ext cx="12522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/>
              <a:t>Namics</a:t>
            </a:r>
            <a:r>
              <a:rPr lang="en-US" sz="1400" b="1" dirty="0" smtClean="0"/>
              <a:t> U8410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(DPC-2011)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4912153" y="5156093"/>
            <a:ext cx="1023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UF #B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(IBM-2013)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6076599" y="5154617"/>
            <a:ext cx="1023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UF #C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(IBM-2013)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19822" y="1917872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oven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1930612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oven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7347" y="2479638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oven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5807" y="1980072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oven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2288" y="366169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VFM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9862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VFM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72976" y="39453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VFM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5728" y="415740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VFM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8904" y="347185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Tg∞</a:t>
            </a:r>
            <a:endParaRPr lang="en-US" sz="18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950159" y="1950805"/>
            <a:ext cx="1267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5330" y="2716365"/>
            <a:ext cx="1267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59628" y="3434987"/>
            <a:ext cx="1267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59627" y="4136738"/>
            <a:ext cx="1267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0242" y="4849965"/>
            <a:ext cx="1267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89147" y="282480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Tg∞</a:t>
            </a:r>
            <a:endParaRPr lang="en-US" sz="1800" b="1" dirty="0"/>
          </a:p>
        </p:txBody>
      </p:sp>
      <p:sp>
        <p:nvSpPr>
          <p:cNvPr id="46" name="Rectangle 45"/>
          <p:cNvSpPr/>
          <p:nvPr/>
        </p:nvSpPr>
        <p:spPr>
          <a:xfrm>
            <a:off x="7051081" y="5162559"/>
            <a:ext cx="16736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BFDGE/MDA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J. Appl. </a:t>
            </a:r>
            <a:r>
              <a:rPr lang="en-US" sz="1400" b="1" dirty="0" err="1" smtClean="0"/>
              <a:t>Polym</a:t>
            </a:r>
            <a:r>
              <a:rPr lang="en-US" sz="1400" b="1" dirty="0" smtClean="0"/>
              <a:t>. Sci.</a:t>
            </a:r>
          </a:p>
          <a:p>
            <a:pPr algn="ctr"/>
            <a:r>
              <a:rPr lang="en-US" sz="1400" b="1" dirty="0" smtClean="0"/>
              <a:t>(2016)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34150" y="1804520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oven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8842" y="397078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VFM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Warpage and Reliability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047328"/>
            <a:ext cx="7924801" cy="5336172"/>
          </a:xfrm>
        </p:spPr>
        <p:txBody>
          <a:bodyPr/>
          <a:lstStyle/>
          <a:p>
            <a:r>
              <a:rPr lang="en-US" dirty="0" smtClean="0"/>
              <a:t>P7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processor</a:t>
            </a:r>
            <a:r>
              <a:rPr lang="en-US" dirty="0" smtClean="0"/>
              <a:t> package with 22% less warpage with VFM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328" y="1545021"/>
            <a:ext cx="3128020" cy="3012594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cxnSp>
        <p:nvCxnSpPr>
          <p:cNvPr id="5" name="Connecteur droit avec flèche 5"/>
          <p:cNvCxnSpPr/>
          <p:nvPr/>
        </p:nvCxnSpPr>
        <p:spPr>
          <a:xfrm flipH="1">
            <a:off x="5168348" y="2767012"/>
            <a:ext cx="25840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6"/>
          <p:cNvSpPr txBox="1"/>
          <p:nvPr/>
        </p:nvSpPr>
        <p:spPr>
          <a:xfrm>
            <a:off x="5426753" y="2213014"/>
            <a:ext cx="918732" cy="553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 convection warpage</a:t>
            </a:r>
          </a:p>
          <a:p>
            <a:pPr algn="ctr"/>
            <a:r>
              <a:rPr lang="fr-FR" sz="1000" b="1" dirty="0" err="1" smtClean="0"/>
              <a:t>reference</a:t>
            </a:r>
            <a:endParaRPr lang="fr-FR" sz="1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45" y="4664532"/>
            <a:ext cx="6330470" cy="1612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1411" y="5876473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iMAPS</a:t>
            </a:r>
            <a:r>
              <a:rPr lang="en-US" sz="1000" dirty="0" smtClean="0"/>
              <a:t>, 2011</a:t>
            </a:r>
          </a:p>
          <a:p>
            <a:r>
              <a:rPr lang="en-US" sz="1000" dirty="0"/>
              <a:t>w</a:t>
            </a:r>
            <a:r>
              <a:rPr lang="en-US" sz="1000" dirty="0" smtClean="0"/>
              <a:t>ith permission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760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Low Warpage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90449"/>
            <a:ext cx="8540750" cy="5029200"/>
          </a:xfrm>
        </p:spPr>
        <p:txBody>
          <a:bodyPr/>
          <a:lstStyle/>
          <a:p>
            <a:r>
              <a:rPr lang="en-US" dirty="0" smtClean="0"/>
              <a:t>TSMC, US Patent 8,846,448</a:t>
            </a:r>
          </a:p>
          <a:p>
            <a:pPr lvl="1"/>
            <a:r>
              <a:rPr lang="en-US" dirty="0" smtClean="0"/>
              <a:t>Lower package-on-package (</a:t>
            </a:r>
            <a:r>
              <a:rPr lang="en-US" dirty="0" err="1" smtClean="0"/>
              <a:t>PoP</a:t>
            </a:r>
            <a:r>
              <a:rPr lang="en-US" dirty="0" smtClean="0"/>
              <a:t>) warpage with </a:t>
            </a:r>
            <a:r>
              <a:rPr lang="en-US" u="sng" dirty="0" smtClean="0"/>
              <a:t>VFM</a:t>
            </a:r>
          </a:p>
          <a:p>
            <a:pPr lvl="1"/>
            <a:r>
              <a:rPr lang="en-US" dirty="0" smtClean="0"/>
              <a:t>Minimized voids in electrically-conductive adhesive</a:t>
            </a:r>
          </a:p>
          <a:p>
            <a:r>
              <a:rPr lang="en-US" dirty="0" smtClean="0"/>
              <a:t>IBM, ECTC 2015, eliminate </a:t>
            </a:r>
            <a:r>
              <a:rPr lang="en-US" dirty="0"/>
              <a:t>void </a:t>
            </a:r>
            <a:r>
              <a:rPr lang="en-US" dirty="0" smtClean="0"/>
              <a:t>bake-out step with </a:t>
            </a:r>
            <a:r>
              <a:rPr lang="en-US" u="sng" dirty="0" smtClean="0"/>
              <a:t>VFM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SMTA International, 2016</a:t>
            </a:r>
          </a:p>
          <a:p>
            <a:pPr lvl="1"/>
            <a:r>
              <a:rPr lang="en-US" dirty="0" smtClean="0"/>
              <a:t>Warpage reduced by 44% with </a:t>
            </a:r>
            <a:r>
              <a:rPr lang="en-US" u="sng" dirty="0" smtClean="0"/>
              <a:t>VFM</a:t>
            </a:r>
            <a:r>
              <a:rPr lang="en-US" dirty="0" smtClean="0"/>
              <a:t> on 17mm die on 40mm substrate (1440 I/O)</a:t>
            </a:r>
          </a:p>
          <a:p>
            <a:pPr lvl="1"/>
            <a:r>
              <a:rPr lang="en-US" dirty="0" smtClean="0"/>
              <a:t>40% silica filler </a:t>
            </a:r>
            <a:r>
              <a:rPr lang="en-US" dirty="0" smtClean="0"/>
              <a:t>lower warpage than </a:t>
            </a:r>
            <a:r>
              <a:rPr lang="en-US" dirty="0" smtClean="0"/>
              <a:t>60</a:t>
            </a:r>
            <a:r>
              <a:rPr lang="en-US" dirty="0" smtClean="0"/>
              <a:t>% (</a:t>
            </a:r>
            <a:r>
              <a:rPr lang="en-US" dirty="0"/>
              <a:t>faster underfill </a:t>
            </a:r>
            <a:r>
              <a:rPr lang="en-US" dirty="0" smtClean="0"/>
              <a:t>times also)</a:t>
            </a:r>
            <a:endParaRPr lang="en-US" dirty="0" smtClean="0"/>
          </a:p>
          <a:p>
            <a:pPr lvl="1"/>
            <a:r>
              <a:rPr lang="en-US" dirty="0" smtClean="0"/>
              <a:t>Lower warpage without elastomer additive!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71" y="2522154"/>
            <a:ext cx="5930825" cy="194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9664" y="4341724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ourtesy IBM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770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Wafer Molding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300mm epoxy molded wafer (Applied Materials)</a:t>
            </a:r>
          </a:p>
          <a:p>
            <a:pPr lvl="1"/>
            <a:r>
              <a:rPr lang="en-US" dirty="0" smtClean="0"/>
              <a:t>20% lower warpage with post-mold VFM cure</a:t>
            </a:r>
          </a:p>
          <a:p>
            <a:pPr lvl="1"/>
            <a:r>
              <a:rPr lang="en-US" dirty="0" smtClean="0"/>
              <a:t>85% reduction in final heat shrinkage with VFM</a:t>
            </a:r>
          </a:p>
          <a:p>
            <a:pPr lvl="1"/>
            <a:r>
              <a:rPr lang="en-US" dirty="0" smtClean="0"/>
              <a:t>120</a:t>
            </a:r>
            <a:r>
              <a:rPr lang="en-US" dirty="0" smtClean="0">
                <a:latin typeface="Calibri" panose="020F0502020204030204" pitchFamily="34" charset="0"/>
              </a:rPr>
              <a:t>°C</a:t>
            </a:r>
            <a:r>
              <a:rPr lang="en-US" dirty="0" smtClean="0"/>
              <a:t> with VFM vs. 150</a:t>
            </a:r>
            <a:r>
              <a:rPr lang="en-US" dirty="0" smtClean="0">
                <a:latin typeface="Calibri" panose="020F0502020204030204" pitchFamily="34" charset="0"/>
              </a:rPr>
              <a:t>°C</a:t>
            </a:r>
            <a:r>
              <a:rPr lang="en-US" dirty="0" smtClean="0"/>
              <a:t> with oven</a:t>
            </a:r>
          </a:p>
          <a:p>
            <a:pPr lvl="1"/>
            <a:r>
              <a:rPr lang="en-US" dirty="0" smtClean="0"/>
              <a:t>VFM </a:t>
            </a:r>
            <a:r>
              <a:rPr lang="en-US" dirty="0" smtClean="0"/>
              <a:t>cure uniformity </a:t>
            </a:r>
            <a:r>
              <a:rPr lang="en-US" dirty="0" smtClean="0"/>
              <a:t>better across wafer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41" y="3012196"/>
            <a:ext cx="3480033" cy="25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7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Temperature </a:t>
            </a:r>
            <a:r>
              <a:rPr lang="en-US" dirty="0"/>
              <a:t>VFM </a:t>
            </a:r>
            <a:r>
              <a:rPr lang="en-US" dirty="0" smtClean="0"/>
              <a:t>Cure  =  Low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temperature cure of epoxies (~50°C lower than oven)</a:t>
            </a:r>
          </a:p>
          <a:p>
            <a:pPr lvl="1"/>
            <a:r>
              <a:rPr lang="en-US" dirty="0" smtClean="0"/>
              <a:t>Full extent of cure, full adhesion, and maximum Tg∞</a:t>
            </a:r>
          </a:p>
          <a:p>
            <a:pPr lvl="1"/>
            <a:r>
              <a:rPr lang="en-US" dirty="0" smtClean="0"/>
              <a:t>Cure well below Tg∞ temperature </a:t>
            </a:r>
            <a:r>
              <a:rPr lang="en-US" b="1" dirty="0" smtClean="0">
                <a:solidFill>
                  <a:srgbClr val="FF0000"/>
                </a:solidFill>
              </a:rPr>
              <a:t>without forming a glass</a:t>
            </a:r>
          </a:p>
          <a:p>
            <a:pPr lvl="1"/>
            <a:r>
              <a:rPr lang="en-US" dirty="0" smtClean="0"/>
              <a:t>Similar cure times or faster</a:t>
            </a:r>
          </a:p>
          <a:p>
            <a:r>
              <a:rPr lang="en-US" dirty="0" smtClean="0"/>
              <a:t>Sources of stress </a:t>
            </a:r>
            <a:r>
              <a:rPr lang="en-US" dirty="0"/>
              <a:t>in </a:t>
            </a:r>
            <a:r>
              <a:rPr lang="en-US" dirty="0" smtClean="0"/>
              <a:t>both assemblies </a:t>
            </a:r>
            <a:r>
              <a:rPr lang="en-US" dirty="0"/>
              <a:t>and materials</a:t>
            </a:r>
            <a:endParaRPr lang="en-US" dirty="0"/>
          </a:p>
          <a:p>
            <a:pPr lvl="1"/>
            <a:r>
              <a:rPr lang="en-US" u="sng" dirty="0" smtClean="0"/>
              <a:t>Lowered thermal stress </a:t>
            </a:r>
            <a:r>
              <a:rPr lang="en-US" dirty="0" smtClean="0"/>
              <a:t>between CTE </a:t>
            </a:r>
            <a:r>
              <a:rPr lang="en-US" dirty="0" err="1" smtClean="0"/>
              <a:t>mis</a:t>
            </a:r>
            <a:r>
              <a:rPr lang="en-US" dirty="0" smtClean="0"/>
              <a:t>-matched materials (i.e. silicon/BT)</a:t>
            </a:r>
          </a:p>
          <a:p>
            <a:pPr lvl="1"/>
            <a:r>
              <a:rPr lang="en-US" u="sng" dirty="0" smtClean="0"/>
              <a:t>Lowered </a:t>
            </a:r>
            <a:r>
              <a:rPr lang="en-US" u="sng" dirty="0"/>
              <a:t>shrinkage </a:t>
            </a:r>
            <a:r>
              <a:rPr lang="en-US" u="sng" dirty="0" smtClean="0"/>
              <a:t>stress</a:t>
            </a:r>
            <a:r>
              <a:rPr lang="en-US" dirty="0" smtClean="0"/>
              <a:t> from lower temperature cure</a:t>
            </a:r>
            <a:endParaRPr lang="en-US" dirty="0"/>
          </a:p>
          <a:p>
            <a:pPr lvl="1"/>
            <a:r>
              <a:rPr lang="en-US" dirty="0" smtClean="0"/>
              <a:t>Reduced </a:t>
            </a:r>
            <a:r>
              <a:rPr lang="en-US" dirty="0" err="1" smtClean="0"/>
              <a:t>aggomerate</a:t>
            </a:r>
            <a:r>
              <a:rPr lang="en-US" dirty="0" smtClean="0"/>
              <a:t> </a:t>
            </a:r>
            <a:r>
              <a:rPr lang="en-US" u="sng" dirty="0" smtClean="0"/>
              <a:t>thermal front stress </a:t>
            </a:r>
            <a:r>
              <a:rPr lang="en-US" dirty="0"/>
              <a:t>in the epoxy </a:t>
            </a:r>
            <a:r>
              <a:rPr lang="en-US" dirty="0" smtClean="0"/>
              <a:t>material</a:t>
            </a:r>
            <a:endParaRPr lang="en-US" dirty="0" smtClean="0"/>
          </a:p>
          <a:p>
            <a:r>
              <a:rPr lang="en-US" dirty="0" smtClean="0"/>
              <a:t>Commonly </a:t>
            </a:r>
            <a:r>
              <a:rPr lang="en-US" dirty="0" smtClean="0"/>
              <a:t>used additives to modify epoxies;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ilica added (60-90%) to lower CTE no longer necessary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lastomers added to lower modulus no longer necessary</a:t>
            </a:r>
          </a:p>
          <a:p>
            <a:pPr lvl="1"/>
            <a:r>
              <a:rPr lang="en-US" u="sng" dirty="0" smtClean="0"/>
              <a:t>Faster dispense time; fewer reliability issues with additives</a:t>
            </a:r>
          </a:p>
          <a:p>
            <a:r>
              <a:rPr lang="en-US" dirty="0" smtClean="0"/>
              <a:t>Other thermosets show similar improvements (even </a:t>
            </a:r>
            <a:r>
              <a:rPr lang="en-US" dirty="0" err="1" smtClean="0"/>
              <a:t>vinyls</a:t>
            </a:r>
            <a:r>
              <a:rPr lang="en-US" dirty="0" smtClean="0"/>
              <a:t> and acrylates)</a:t>
            </a:r>
          </a:p>
        </p:txBody>
      </p:sp>
    </p:spTree>
    <p:extLst>
      <p:ext uri="{BB962C8B-B14F-4D97-AF65-F5344CB8AC3E}">
        <p14:creationId xmlns:p14="http://schemas.microsoft.com/office/powerpoint/2010/main" val="30678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and Chemical Stress in </a:t>
            </a:r>
            <a:r>
              <a:rPr lang="en-US" dirty="0" smtClean="0"/>
              <a:t>Assemblies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34703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Thermal stress </a:t>
            </a:r>
            <a:r>
              <a:rPr lang="en-US" dirty="0" smtClean="0"/>
              <a:t>is created by temperature excursions during assembly and product life</a:t>
            </a:r>
          </a:p>
          <a:p>
            <a:pPr lvl="1"/>
            <a:r>
              <a:rPr lang="en-US" dirty="0" smtClean="0"/>
              <a:t>Joining materials with different CTEs can cause stress failures</a:t>
            </a:r>
          </a:p>
          <a:p>
            <a:pPr lvl="2"/>
            <a:r>
              <a:rPr lang="en-US" dirty="0" smtClean="0"/>
              <a:t>Silicon and glass differ widely from organics and metals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Chemical shrinkage stress </a:t>
            </a:r>
            <a:r>
              <a:rPr lang="en-US" dirty="0" smtClean="0"/>
              <a:t>is created during the cure of an epoxy (or any thermoset resin)</a:t>
            </a:r>
          </a:p>
          <a:p>
            <a:pPr lvl="1"/>
            <a:r>
              <a:rPr lang="en-US" u="sng" dirty="0" smtClean="0"/>
              <a:t>Temperature of cure</a:t>
            </a:r>
            <a:r>
              <a:rPr lang="en-US" dirty="0" smtClean="0"/>
              <a:t> and </a:t>
            </a:r>
            <a:r>
              <a:rPr lang="en-US" u="sng" dirty="0" smtClean="0"/>
              <a:t>extent of cure</a:t>
            </a:r>
            <a:r>
              <a:rPr lang="en-US" dirty="0" smtClean="0"/>
              <a:t> directly affects chemical stress</a:t>
            </a:r>
          </a:p>
          <a:p>
            <a:r>
              <a:rPr lang="en-US" dirty="0"/>
              <a:t>C</a:t>
            </a:r>
            <a:r>
              <a:rPr lang="en-US" dirty="0" smtClean="0"/>
              <a:t>rosslinking polymers tend to form non-uniform agglomerates with thermal reaction fronts which lead to </a:t>
            </a:r>
            <a:r>
              <a:rPr lang="en-US" dirty="0" smtClean="0">
                <a:solidFill>
                  <a:srgbClr val="FF0000"/>
                </a:solidFill>
              </a:rPr>
              <a:t>internal stress fractures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Once the extent of cure is complete, the stress properties do not change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Incompletely cured </a:t>
            </a:r>
            <a:r>
              <a:rPr lang="en-US" dirty="0"/>
              <a:t>epoxies will change properties with </a:t>
            </a:r>
            <a:r>
              <a:rPr lang="en-US" u="sng" dirty="0"/>
              <a:t>higher</a:t>
            </a:r>
            <a:r>
              <a:rPr lang="en-US" dirty="0"/>
              <a:t> temperature </a:t>
            </a:r>
            <a:r>
              <a:rPr lang="en-US" dirty="0" smtClean="0"/>
              <a:t>steps (extent </a:t>
            </a:r>
            <a:r>
              <a:rPr lang="en-US" dirty="0" smtClean="0"/>
              <a:t>of cure changes) producing unexpected shrinkage </a:t>
            </a:r>
            <a:r>
              <a:rPr lang="en-US" dirty="0" smtClean="0"/>
              <a:t>stress.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Stress From “CTE–Mismatch”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Co-efficient of </a:t>
            </a:r>
            <a:r>
              <a:rPr lang="en-US" dirty="0"/>
              <a:t>thermal expansion </a:t>
            </a:r>
            <a:r>
              <a:rPr lang="en-US" dirty="0" err="1"/>
              <a:t>mis</a:t>
            </a:r>
            <a:r>
              <a:rPr lang="en-US" dirty="0"/>
              <a:t>-match between </a:t>
            </a:r>
            <a:r>
              <a:rPr lang="en-US" dirty="0" smtClean="0"/>
              <a:t>materials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Lower the cure temperature!</a:t>
            </a:r>
          </a:p>
          <a:p>
            <a:pPr lvl="1"/>
            <a:r>
              <a:rPr lang="en-US" dirty="0" smtClean="0"/>
              <a:t>Lower stress from CTE </a:t>
            </a:r>
            <a:r>
              <a:rPr lang="en-US" dirty="0" err="1" smtClean="0"/>
              <a:t>mis</a:t>
            </a:r>
            <a:r>
              <a:rPr lang="en-US" dirty="0" smtClean="0"/>
              <a:t>-match</a:t>
            </a:r>
          </a:p>
          <a:p>
            <a:pPr lvl="2"/>
            <a:r>
              <a:rPr lang="en-US" dirty="0" smtClean="0"/>
              <a:t>Cure time increases rapidly</a:t>
            </a:r>
          </a:p>
          <a:p>
            <a:pPr lvl="2"/>
            <a:r>
              <a:rPr lang="en-US" dirty="0" smtClean="0"/>
              <a:t>Glass formation stops cure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305500"/>
            <a:ext cx="2794149" cy="2144356"/>
            <a:chOff x="990600" y="2448500"/>
            <a:chExt cx="2794149" cy="2144356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990600" y="3560763"/>
              <a:ext cx="2779712" cy="163512"/>
            </a:xfrm>
            <a:prstGeom prst="rect">
              <a:avLst/>
            </a:prstGeom>
            <a:solidFill>
              <a:srgbClr val="608E3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1643062" y="3238500"/>
              <a:ext cx="1441450" cy="203200"/>
            </a:xfrm>
            <a:custGeom>
              <a:avLst/>
              <a:gdLst>
                <a:gd name="T0" fmla="*/ 0 w 676"/>
                <a:gd name="T1" fmla="*/ 2147483647 h 90"/>
                <a:gd name="T2" fmla="*/ 2147483647 w 676"/>
                <a:gd name="T3" fmla="*/ 2147483647 h 90"/>
                <a:gd name="T4" fmla="*/ 2147483647 w 676"/>
                <a:gd name="T5" fmla="*/ 0 h 90"/>
                <a:gd name="T6" fmla="*/ 2147483647 w 676"/>
                <a:gd name="T7" fmla="*/ 2147483647 h 90"/>
                <a:gd name="T8" fmla="*/ 2147483647 w 676"/>
                <a:gd name="T9" fmla="*/ 2147483647 h 90"/>
                <a:gd name="T10" fmla="*/ 2147483647 w 676"/>
                <a:gd name="T11" fmla="*/ 2147483647 h 90"/>
                <a:gd name="T12" fmla="*/ 2147483647 w 676"/>
                <a:gd name="T13" fmla="*/ 2147483647 h 90"/>
                <a:gd name="T14" fmla="*/ 2147483647 w 676"/>
                <a:gd name="T15" fmla="*/ 2147483647 h 90"/>
                <a:gd name="T16" fmla="*/ 2147483647 w 676"/>
                <a:gd name="T17" fmla="*/ 2147483647 h 90"/>
                <a:gd name="T18" fmla="*/ 2147483647 w 676"/>
                <a:gd name="T19" fmla="*/ 2147483647 h 90"/>
                <a:gd name="T20" fmla="*/ 2147483647 w 676"/>
                <a:gd name="T21" fmla="*/ 2147483647 h 90"/>
                <a:gd name="T22" fmla="*/ 2147483647 w 676"/>
                <a:gd name="T23" fmla="*/ 2147483647 h 90"/>
                <a:gd name="T24" fmla="*/ 0 w 676"/>
                <a:gd name="T25" fmla="*/ 2147483647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6"/>
                <a:gd name="T40" fmla="*/ 0 h 90"/>
                <a:gd name="T41" fmla="*/ 676 w 676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6" h="90">
                  <a:moveTo>
                    <a:pt x="0" y="40"/>
                  </a:moveTo>
                  <a:lnTo>
                    <a:pt x="144" y="16"/>
                  </a:lnTo>
                  <a:lnTo>
                    <a:pt x="280" y="0"/>
                  </a:lnTo>
                  <a:lnTo>
                    <a:pt x="430" y="4"/>
                  </a:lnTo>
                  <a:lnTo>
                    <a:pt x="554" y="20"/>
                  </a:lnTo>
                  <a:lnTo>
                    <a:pt x="676" y="40"/>
                  </a:lnTo>
                  <a:lnTo>
                    <a:pt x="670" y="90"/>
                  </a:lnTo>
                  <a:lnTo>
                    <a:pt x="554" y="72"/>
                  </a:lnTo>
                  <a:lnTo>
                    <a:pt x="450" y="68"/>
                  </a:lnTo>
                  <a:lnTo>
                    <a:pt x="276" y="66"/>
                  </a:lnTo>
                  <a:lnTo>
                    <a:pt x="154" y="70"/>
                  </a:lnTo>
                  <a:lnTo>
                    <a:pt x="20" y="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1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1651000" y="3382963"/>
              <a:ext cx="1484312" cy="168275"/>
            </a:xfrm>
            <a:custGeom>
              <a:avLst/>
              <a:gdLst>
                <a:gd name="T0" fmla="*/ 2147483647 w 696"/>
                <a:gd name="T1" fmla="*/ 2147483647 h 74"/>
                <a:gd name="T2" fmla="*/ 2147483647 w 696"/>
                <a:gd name="T3" fmla="*/ 2147483647 h 74"/>
                <a:gd name="T4" fmla="*/ 2147483647 w 696"/>
                <a:gd name="T5" fmla="*/ 0 h 74"/>
                <a:gd name="T6" fmla="*/ 2147483647 w 696"/>
                <a:gd name="T7" fmla="*/ 0 h 74"/>
                <a:gd name="T8" fmla="*/ 2147483647 w 696"/>
                <a:gd name="T9" fmla="*/ 2147483647 h 74"/>
                <a:gd name="T10" fmla="*/ 2147483647 w 696"/>
                <a:gd name="T11" fmla="*/ 2147483647 h 74"/>
                <a:gd name="T12" fmla="*/ 2147483647 w 696"/>
                <a:gd name="T13" fmla="*/ 2147483647 h 74"/>
                <a:gd name="T14" fmla="*/ 2147483647 w 696"/>
                <a:gd name="T15" fmla="*/ 2147483647 h 74"/>
                <a:gd name="T16" fmla="*/ 2147483647 w 696"/>
                <a:gd name="T17" fmla="*/ 2147483647 h 74"/>
                <a:gd name="T18" fmla="*/ 2147483647 w 696"/>
                <a:gd name="T19" fmla="*/ 2147483647 h 74"/>
                <a:gd name="T20" fmla="*/ 0 w 696"/>
                <a:gd name="T21" fmla="*/ 2147483647 h 74"/>
                <a:gd name="T22" fmla="*/ 0 w 696"/>
                <a:gd name="T23" fmla="*/ 2147483647 h 74"/>
                <a:gd name="T24" fmla="*/ 2147483647 w 696"/>
                <a:gd name="T25" fmla="*/ 2147483647 h 74"/>
                <a:gd name="T26" fmla="*/ 2147483647 w 696"/>
                <a:gd name="T27" fmla="*/ 2147483647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6"/>
                <a:gd name="T43" fmla="*/ 0 h 74"/>
                <a:gd name="T44" fmla="*/ 696 w 696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6" h="74">
                  <a:moveTo>
                    <a:pt x="18" y="22"/>
                  </a:moveTo>
                  <a:lnTo>
                    <a:pt x="154" y="4"/>
                  </a:lnTo>
                  <a:lnTo>
                    <a:pt x="260" y="0"/>
                  </a:lnTo>
                  <a:lnTo>
                    <a:pt x="460" y="0"/>
                  </a:lnTo>
                  <a:lnTo>
                    <a:pt x="546" y="8"/>
                  </a:lnTo>
                  <a:lnTo>
                    <a:pt x="670" y="26"/>
                  </a:lnTo>
                  <a:lnTo>
                    <a:pt x="696" y="48"/>
                  </a:lnTo>
                  <a:lnTo>
                    <a:pt x="696" y="64"/>
                  </a:lnTo>
                  <a:lnTo>
                    <a:pt x="682" y="74"/>
                  </a:lnTo>
                  <a:lnTo>
                    <a:pt x="20" y="74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6" y="2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430372" y="2448500"/>
              <a:ext cx="21002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dirty="0"/>
                <a:t>d</a:t>
              </a:r>
              <a:r>
                <a:rPr lang="en-US" altLang="en-US" sz="1800" dirty="0" smtClean="0"/>
                <a:t>ie CTE </a:t>
              </a:r>
              <a:r>
                <a:rPr lang="en-US" altLang="en-US" sz="1800" dirty="0"/>
                <a:t>= </a:t>
              </a:r>
              <a:r>
                <a:rPr lang="en-US" altLang="en-US" sz="1800" dirty="0">
                  <a:solidFill>
                    <a:srgbClr val="FF0000"/>
                  </a:solidFill>
                </a:rPr>
                <a:t>3 ppm</a:t>
              </a:r>
              <a:r>
                <a:rPr lang="en-US" altLang="en-US" sz="1800" dirty="0"/>
                <a:t>/°C</a:t>
              </a:r>
            </a:p>
            <a:p>
              <a:pPr algn="ctr"/>
              <a:r>
                <a:rPr lang="en-US" altLang="en-US" sz="1800" dirty="0"/>
                <a:t>heated to 165</a:t>
              </a:r>
              <a:r>
                <a:rPr lang="en-US" altLang="en-US" sz="1800" dirty="0">
                  <a:cs typeface="Times New Roman" panose="02020603050405020304" pitchFamily="18" charset="0"/>
                </a:rPr>
                <a:t>°C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1325421" y="3946525"/>
              <a:ext cx="24593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dirty="0" smtClean="0"/>
                <a:t>board CTE </a:t>
              </a:r>
              <a:r>
                <a:rPr lang="en-US" altLang="en-US" sz="1800" dirty="0"/>
                <a:t>= </a:t>
              </a:r>
              <a:r>
                <a:rPr lang="en-US" altLang="en-US" sz="1800" dirty="0">
                  <a:solidFill>
                    <a:srgbClr val="FF0000"/>
                  </a:solidFill>
                </a:rPr>
                <a:t>18 ppm</a:t>
              </a:r>
              <a:r>
                <a:rPr lang="en-US" altLang="en-US" sz="1800" dirty="0"/>
                <a:t>/°C</a:t>
              </a:r>
            </a:p>
            <a:p>
              <a:pPr algn="ctr"/>
              <a:r>
                <a:rPr lang="en-US" altLang="en-US" sz="1800" dirty="0"/>
                <a:t>heated to 165</a:t>
              </a:r>
              <a:r>
                <a:rPr lang="en-US" altLang="en-US" sz="18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°</a:t>
              </a:r>
              <a:r>
                <a:rPr lang="en-US" altLang="en-US" sz="1800" dirty="0"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1001712" y="3910013"/>
              <a:ext cx="1374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2408237" y="3903663"/>
              <a:ext cx="1374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704975" y="3154363"/>
              <a:ext cx="24288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767012" y="3154363"/>
              <a:ext cx="2428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06342" y="3014002"/>
            <a:ext cx="4280458" cy="3008682"/>
            <a:chOff x="4406342" y="3014002"/>
            <a:chExt cx="4280458" cy="300868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6342" y="3172250"/>
              <a:ext cx="4280458" cy="2698034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334000" y="3014002"/>
              <a:ext cx="2438400" cy="574076"/>
              <a:chOff x="5334000" y="3014002"/>
              <a:chExt cx="2438400" cy="574076"/>
            </a:xfrm>
          </p:grpSpPr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 flipV="1">
                <a:off x="5334000" y="3104143"/>
                <a:ext cx="2438400" cy="68106"/>
              </a:xfrm>
              <a:prstGeom prst="rect">
                <a:avLst/>
              </a:prstGeom>
              <a:solidFill>
                <a:srgbClr val="608E3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200"/>
              </a:p>
            </p:txBody>
          </p:sp>
          <p:sp>
            <p:nvSpPr>
              <p:cNvPr id="25" name="Rectangle 24"/>
              <p:cNvSpPr/>
              <p:nvPr/>
            </p:nvSpPr>
            <p:spPr>
              <a:xfrm flipV="1">
                <a:off x="5798083" y="3048427"/>
                <a:ext cx="1422400" cy="39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5798083" y="3088225"/>
                <a:ext cx="1422400" cy="7960"/>
              </a:xfrm>
              <a:prstGeom prst="line">
                <a:avLst/>
              </a:prstGeom>
              <a:ln w="2222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7162571" y="3014002"/>
                <a:ext cx="152400" cy="139612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6819561" y="3148102"/>
                <a:ext cx="381000" cy="43997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818963" y="5714907"/>
              <a:ext cx="1200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Courtesy: IBM</a:t>
              </a:r>
              <a:endParaRPr lang="en-US" sz="1400" i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61238" y="1513553"/>
            <a:ext cx="3925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165°C cure temp = 2100 ppm difference</a:t>
            </a:r>
          </a:p>
          <a:p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 smtClean="0">
                <a:solidFill>
                  <a:srgbClr val="00B050"/>
                </a:solidFill>
              </a:rPr>
              <a:t>100°C cure temp = 1125 ppm difference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254826" y="1867091"/>
            <a:ext cx="381000" cy="1905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dirty="0" smtClean="0"/>
              <a:t>Epoxy Shrinkage Stress During Cure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Cure temperature </a:t>
            </a:r>
            <a:r>
              <a:rPr lang="en-US" u="sng" dirty="0" smtClean="0"/>
              <a:t>directly</a:t>
            </a:r>
            <a:r>
              <a:rPr lang="en-US" dirty="0" smtClean="0"/>
              <a:t> affects total shrinkage stress </a:t>
            </a:r>
          </a:p>
          <a:p>
            <a:pPr lvl="1"/>
            <a:r>
              <a:rPr lang="en-US" dirty="0" smtClean="0"/>
              <a:t>Shrinkage begins at gelation point</a:t>
            </a:r>
            <a:endParaRPr lang="en-US" dirty="0"/>
          </a:p>
          <a:p>
            <a:pPr lvl="1"/>
            <a:r>
              <a:rPr lang="en-US" altLang="en-US" dirty="0" smtClean="0"/>
              <a:t>Temperature difference between gelation and room temperature</a:t>
            </a:r>
          </a:p>
          <a:p>
            <a:pPr lvl="2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r>
              <a:rPr lang="en-US" altLang="en-US" b="1" dirty="0" smtClean="0"/>
              <a:t>Great! Let’s all use lower cure temperatures!</a:t>
            </a:r>
            <a:endParaRPr lang="en-US" altLang="en-US" i="1" dirty="0" smtClean="0"/>
          </a:p>
        </p:txBody>
      </p:sp>
      <p:grpSp>
        <p:nvGrpSpPr>
          <p:cNvPr id="20484" name="Group 50"/>
          <p:cNvGrpSpPr>
            <a:grpSpLocks/>
          </p:cNvGrpSpPr>
          <p:nvPr/>
        </p:nvGrpSpPr>
        <p:grpSpPr bwMode="auto">
          <a:xfrm>
            <a:off x="1488253" y="2248502"/>
            <a:ext cx="3068638" cy="2895600"/>
            <a:chOff x="2073275" y="1853490"/>
            <a:chExt cx="2340544" cy="2242095"/>
          </a:xfrm>
        </p:grpSpPr>
        <p:pic>
          <p:nvPicPr>
            <p:cNvPr id="20504" name="Picture 25" descr="shrink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275" y="1853490"/>
              <a:ext cx="2128325" cy="224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5" name="Group 26"/>
            <p:cNvGrpSpPr>
              <a:grpSpLocks/>
            </p:cNvGrpSpPr>
            <p:nvPr/>
          </p:nvGrpSpPr>
          <p:grpSpPr bwMode="auto">
            <a:xfrm>
              <a:off x="2561729" y="2339488"/>
              <a:ext cx="787489" cy="1304426"/>
              <a:chOff x="679" y="1677"/>
              <a:chExt cx="898" cy="1444"/>
            </a:xfrm>
          </p:grpSpPr>
          <p:sp>
            <p:nvSpPr>
              <p:cNvPr id="20515" name="Line 27"/>
              <p:cNvSpPr>
                <a:spLocks noChangeShapeType="1"/>
              </p:cNvSpPr>
              <p:nvPr/>
            </p:nvSpPr>
            <p:spPr bwMode="auto">
              <a:xfrm flipV="1">
                <a:off x="679" y="1683"/>
                <a:ext cx="898" cy="143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28"/>
              <p:cNvSpPr>
                <a:spLocks noChangeShapeType="1"/>
              </p:cNvSpPr>
              <p:nvPr/>
            </p:nvSpPr>
            <p:spPr bwMode="auto">
              <a:xfrm flipH="1">
                <a:off x="1576" y="1677"/>
                <a:ext cx="1" cy="35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6" name="Line 29"/>
            <p:cNvSpPr>
              <a:spLocks noChangeShapeType="1"/>
            </p:cNvSpPr>
            <p:nvPr/>
          </p:nvSpPr>
          <p:spPr bwMode="auto">
            <a:xfrm flipV="1">
              <a:off x="2845856" y="2074809"/>
              <a:ext cx="911137" cy="1328816"/>
            </a:xfrm>
            <a:prstGeom prst="line">
              <a:avLst/>
            </a:prstGeom>
            <a:noFill/>
            <a:ln w="28575">
              <a:solidFill>
                <a:srgbClr val="1D0DF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7" name="Group 30"/>
            <p:cNvGrpSpPr>
              <a:grpSpLocks/>
            </p:cNvGrpSpPr>
            <p:nvPr/>
          </p:nvGrpSpPr>
          <p:grpSpPr bwMode="auto">
            <a:xfrm>
              <a:off x="3369387" y="2658367"/>
              <a:ext cx="1044432" cy="1051490"/>
              <a:chOff x="1600" y="2030"/>
              <a:chExt cx="1191" cy="1164"/>
            </a:xfrm>
          </p:grpSpPr>
          <p:sp>
            <p:nvSpPr>
              <p:cNvPr id="20512" name="Line 31"/>
              <p:cNvSpPr>
                <a:spLocks noChangeShapeType="1"/>
              </p:cNvSpPr>
              <p:nvPr/>
            </p:nvSpPr>
            <p:spPr bwMode="auto">
              <a:xfrm>
                <a:off x="1613" y="2035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32"/>
              <p:cNvSpPr>
                <a:spLocks noChangeShapeType="1"/>
              </p:cNvSpPr>
              <p:nvPr/>
            </p:nvSpPr>
            <p:spPr bwMode="auto">
              <a:xfrm>
                <a:off x="1600" y="3179"/>
                <a:ext cx="1077" cy="15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Text Box 33"/>
              <p:cNvSpPr txBox="1">
                <a:spLocks noChangeArrowheads="1"/>
              </p:cNvSpPr>
              <p:nvPr/>
            </p:nvSpPr>
            <p:spPr bwMode="auto">
              <a:xfrm rot="10800000">
                <a:off x="2497" y="2030"/>
                <a:ext cx="294" cy="11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shrinkage</a:t>
                </a:r>
              </a:p>
            </p:txBody>
          </p:sp>
        </p:grpSp>
        <p:grpSp>
          <p:nvGrpSpPr>
            <p:cNvPr id="20508" name="Group 34"/>
            <p:cNvGrpSpPr>
              <a:grpSpLocks/>
            </p:cNvGrpSpPr>
            <p:nvPr/>
          </p:nvGrpSpPr>
          <p:grpSpPr bwMode="auto">
            <a:xfrm>
              <a:off x="2565236" y="2671014"/>
              <a:ext cx="781350" cy="1018066"/>
              <a:chOff x="683" y="2044"/>
              <a:chExt cx="891" cy="1127"/>
            </a:xfrm>
          </p:grpSpPr>
          <p:sp>
            <p:nvSpPr>
              <p:cNvPr id="20509" name="Line 35"/>
              <p:cNvSpPr>
                <a:spLocks noChangeShapeType="1"/>
              </p:cNvSpPr>
              <p:nvPr/>
            </p:nvSpPr>
            <p:spPr bwMode="auto">
              <a:xfrm flipH="1">
                <a:off x="1130" y="2434"/>
                <a:ext cx="438" cy="504"/>
              </a:xfrm>
              <a:prstGeom prst="line">
                <a:avLst/>
              </a:prstGeom>
              <a:noFill/>
              <a:ln w="28575">
                <a:solidFill>
                  <a:srgbClr val="608E3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36"/>
              <p:cNvSpPr>
                <a:spLocks noChangeShapeType="1"/>
              </p:cNvSpPr>
              <p:nvPr/>
            </p:nvSpPr>
            <p:spPr bwMode="auto">
              <a:xfrm flipH="1">
                <a:off x="683" y="2938"/>
                <a:ext cx="452" cy="233"/>
              </a:xfrm>
              <a:prstGeom prst="line">
                <a:avLst/>
              </a:prstGeom>
              <a:noFill/>
              <a:ln w="28575">
                <a:solidFill>
                  <a:srgbClr val="608E3A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37"/>
              <p:cNvSpPr>
                <a:spLocks noChangeShapeType="1"/>
              </p:cNvSpPr>
              <p:nvPr/>
            </p:nvSpPr>
            <p:spPr bwMode="auto">
              <a:xfrm>
                <a:off x="1574" y="2044"/>
                <a:ext cx="0" cy="378"/>
              </a:xfrm>
              <a:prstGeom prst="line">
                <a:avLst/>
              </a:prstGeom>
              <a:noFill/>
              <a:ln w="28575">
                <a:solidFill>
                  <a:srgbClr val="608E3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85" name="Group 38"/>
          <p:cNvGrpSpPr>
            <a:grpSpLocks/>
          </p:cNvGrpSpPr>
          <p:nvPr/>
        </p:nvGrpSpPr>
        <p:grpSpPr bwMode="auto">
          <a:xfrm>
            <a:off x="4842641" y="2275489"/>
            <a:ext cx="2646362" cy="2830513"/>
            <a:chOff x="2747" y="1059"/>
            <a:chExt cx="2615" cy="2458"/>
          </a:xfrm>
        </p:grpSpPr>
        <p:pic>
          <p:nvPicPr>
            <p:cNvPr id="20494" name="Picture 39" descr="shrink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1059"/>
              <a:ext cx="2403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Line 40"/>
            <p:cNvSpPr>
              <a:spLocks noChangeShapeType="1"/>
            </p:cNvSpPr>
            <p:nvPr/>
          </p:nvSpPr>
          <p:spPr bwMode="auto">
            <a:xfrm flipV="1">
              <a:off x="3300" y="2140"/>
              <a:ext cx="552" cy="8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41"/>
            <p:cNvSpPr>
              <a:spLocks noChangeShapeType="1"/>
            </p:cNvSpPr>
            <p:nvPr/>
          </p:nvSpPr>
          <p:spPr bwMode="auto">
            <a:xfrm flipH="1">
              <a:off x="3852" y="2136"/>
              <a:ext cx="0" cy="27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42"/>
            <p:cNvSpPr>
              <a:spLocks noChangeShapeType="1"/>
            </p:cNvSpPr>
            <p:nvPr/>
          </p:nvSpPr>
          <p:spPr bwMode="auto">
            <a:xfrm flipH="1">
              <a:off x="3747" y="2729"/>
              <a:ext cx="104" cy="116"/>
            </a:xfrm>
            <a:prstGeom prst="line">
              <a:avLst/>
            </a:prstGeom>
            <a:noFill/>
            <a:ln w="28575">
              <a:solidFill>
                <a:srgbClr val="608E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43"/>
            <p:cNvSpPr>
              <a:spLocks noChangeShapeType="1"/>
            </p:cNvSpPr>
            <p:nvPr/>
          </p:nvSpPr>
          <p:spPr bwMode="auto">
            <a:xfrm flipH="1">
              <a:off x="3304" y="2840"/>
              <a:ext cx="444" cy="228"/>
            </a:xfrm>
            <a:prstGeom prst="line">
              <a:avLst/>
            </a:prstGeom>
            <a:noFill/>
            <a:ln w="28575">
              <a:solidFill>
                <a:srgbClr val="608E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44"/>
            <p:cNvSpPr>
              <a:spLocks noChangeShapeType="1"/>
            </p:cNvSpPr>
            <p:nvPr/>
          </p:nvSpPr>
          <p:spPr bwMode="auto">
            <a:xfrm flipV="1">
              <a:off x="3616" y="1310"/>
              <a:ext cx="1027" cy="1453"/>
            </a:xfrm>
            <a:prstGeom prst="line">
              <a:avLst/>
            </a:prstGeom>
            <a:noFill/>
            <a:ln w="28575">
              <a:solidFill>
                <a:srgbClr val="1D0DF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45"/>
            <p:cNvSpPr>
              <a:spLocks noChangeShapeType="1"/>
            </p:cNvSpPr>
            <p:nvPr/>
          </p:nvSpPr>
          <p:spPr bwMode="auto">
            <a:xfrm>
              <a:off x="3890" y="2411"/>
              <a:ext cx="1326" cy="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46"/>
            <p:cNvSpPr>
              <a:spLocks noChangeShapeType="1"/>
            </p:cNvSpPr>
            <p:nvPr/>
          </p:nvSpPr>
          <p:spPr bwMode="auto">
            <a:xfrm>
              <a:off x="3883" y="3078"/>
              <a:ext cx="1335" cy="9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Text Box 47"/>
            <p:cNvSpPr txBox="1">
              <a:spLocks noChangeArrowheads="1"/>
            </p:cNvSpPr>
            <p:nvPr/>
          </p:nvSpPr>
          <p:spPr bwMode="auto">
            <a:xfrm rot="10800000">
              <a:off x="5027" y="2419"/>
              <a:ext cx="335" cy="6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shrinkage</a:t>
              </a:r>
            </a:p>
          </p:txBody>
        </p:sp>
        <p:sp>
          <p:nvSpPr>
            <p:cNvPr id="20503" name="Line 48"/>
            <p:cNvSpPr>
              <a:spLocks noChangeShapeType="1"/>
            </p:cNvSpPr>
            <p:nvPr/>
          </p:nvSpPr>
          <p:spPr bwMode="auto">
            <a:xfrm>
              <a:off x="3852" y="2412"/>
              <a:ext cx="0" cy="312"/>
            </a:xfrm>
            <a:prstGeom prst="line">
              <a:avLst/>
            </a:prstGeom>
            <a:noFill/>
            <a:ln w="28575">
              <a:solidFill>
                <a:srgbClr val="608E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986626" y="5023406"/>
            <a:ext cx="1529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 dirty="0"/>
              <a:t>Lee &amp; Neville, Handbook of Epoxy Resins, 1967.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164529" y="4844064"/>
            <a:ext cx="939800" cy="95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370485" y="4833745"/>
            <a:ext cx="965200" cy="476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0491" idx="1"/>
          </p:cNvCxnSpPr>
          <p:nvPr/>
        </p:nvCxnSpPr>
        <p:spPr>
          <a:xfrm flipV="1">
            <a:off x="2626491" y="5302753"/>
            <a:ext cx="1344612" cy="112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0491" idx="3"/>
          </p:cNvCxnSpPr>
          <p:nvPr/>
        </p:nvCxnSpPr>
        <p:spPr>
          <a:xfrm flipH="1" flipV="1">
            <a:off x="4881930" y="5302753"/>
            <a:ext cx="962424" cy="20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41"/>
          <p:cNvSpPr txBox="1">
            <a:spLocks noChangeArrowheads="1"/>
          </p:cNvSpPr>
          <p:nvPr/>
        </p:nvSpPr>
        <p:spPr bwMode="auto">
          <a:xfrm>
            <a:off x="3971103" y="5148864"/>
            <a:ext cx="910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s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ame Tg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492" name="TextBox 46"/>
          <p:cNvSpPr txBox="1">
            <a:spLocks noChangeArrowheads="1"/>
          </p:cNvSpPr>
          <p:nvPr/>
        </p:nvSpPr>
        <p:spPr bwMode="auto">
          <a:xfrm>
            <a:off x="2673797" y="2191347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180C cure</a:t>
            </a:r>
          </a:p>
        </p:txBody>
      </p:sp>
      <p:sp>
        <p:nvSpPr>
          <p:cNvPr id="20493" name="TextBox 47"/>
          <p:cNvSpPr txBox="1">
            <a:spLocks noChangeArrowheads="1"/>
          </p:cNvSpPr>
          <p:nvPr/>
        </p:nvSpPr>
        <p:spPr bwMode="auto">
          <a:xfrm>
            <a:off x="5482306" y="2212703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120C cure</a:t>
            </a:r>
          </a:p>
        </p:txBody>
      </p:sp>
      <p:sp>
        <p:nvSpPr>
          <p:cNvPr id="2" name="Up Arrow 1"/>
          <p:cNvSpPr/>
          <p:nvPr/>
        </p:nvSpPr>
        <p:spPr>
          <a:xfrm rot="10800000">
            <a:off x="3056703" y="2481864"/>
            <a:ext cx="121919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 rot="10800000">
            <a:off x="5876103" y="2558064"/>
            <a:ext cx="121919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 Depends on Extent of 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Resin (epoxide) and hardener (amine example):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Each reaction creates a strong source of adhesion to surfaces</a:t>
            </a:r>
          </a:p>
          <a:p>
            <a:endParaRPr lang="en-US" dirty="0" smtClean="0"/>
          </a:p>
          <a:p>
            <a:r>
              <a:rPr lang="en-US" dirty="0" smtClean="0"/>
              <a:t>Networks are formed from linear and crosslinked connections</a:t>
            </a:r>
          </a:p>
          <a:p>
            <a:pPr lvl="1"/>
            <a:r>
              <a:rPr lang="en-US" dirty="0" smtClean="0"/>
              <a:t>More connections = greater adhesion</a:t>
            </a:r>
          </a:p>
          <a:p>
            <a:pPr lvl="1"/>
            <a:r>
              <a:rPr lang="en-US" dirty="0" smtClean="0"/>
              <a:t>More connections = higher Tg (extent of cure)</a:t>
            </a:r>
          </a:p>
          <a:p>
            <a:r>
              <a:rPr lang="en-US" dirty="0" smtClean="0"/>
              <a:t>Increasing network density reaches the </a:t>
            </a:r>
            <a:r>
              <a:rPr lang="en-US" u="sng" dirty="0" smtClean="0"/>
              <a:t>critical point of gelation</a:t>
            </a:r>
          </a:p>
          <a:p>
            <a:pPr lvl="1"/>
            <a:r>
              <a:rPr lang="en-US" dirty="0" smtClean="0"/>
              <a:t>viscosity rises rapidly; </a:t>
            </a:r>
            <a:r>
              <a:rPr lang="en-US" dirty="0"/>
              <a:t>mobility </a:t>
            </a:r>
            <a:r>
              <a:rPr lang="en-US" dirty="0" smtClean="0"/>
              <a:t>and reaction rate drops rapidly</a:t>
            </a:r>
          </a:p>
          <a:p>
            <a:pPr lvl="1"/>
            <a:r>
              <a:rPr lang="en-US" dirty="0" smtClean="0"/>
              <a:t>As the cure Tg increases, the cure temperature </a:t>
            </a:r>
            <a:r>
              <a:rPr lang="en-US" dirty="0" smtClean="0">
                <a:solidFill>
                  <a:srgbClr val="FF0000"/>
                </a:solidFill>
              </a:rPr>
              <a:t>must be increased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27" y="1600200"/>
            <a:ext cx="7710161" cy="914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29400" y="1447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19900" y="1927248"/>
            <a:ext cx="474172" cy="640533"/>
          </a:xfrm>
          <a:custGeom>
            <a:avLst/>
            <a:gdLst>
              <a:gd name="connsiteX0" fmla="*/ 241608 w 394959"/>
              <a:gd name="connsiteY0" fmla="*/ 685800 h 685800"/>
              <a:gd name="connsiteX1" fmla="*/ 388566 w 394959"/>
              <a:gd name="connsiteY1" fmla="*/ 408215 h 685800"/>
              <a:gd name="connsiteX2" fmla="*/ 53830 w 394959"/>
              <a:gd name="connsiteY2" fmla="*/ 220436 h 685800"/>
              <a:gd name="connsiteX3" fmla="*/ 4844 w 394959"/>
              <a:gd name="connsiteY3" fmla="*/ 0 h 685800"/>
              <a:gd name="connsiteX0" fmla="*/ 350250 w 422291"/>
              <a:gd name="connsiteY0" fmla="*/ 758228 h 758228"/>
              <a:gd name="connsiteX1" fmla="*/ 388566 w 422291"/>
              <a:gd name="connsiteY1" fmla="*/ 408215 h 758228"/>
              <a:gd name="connsiteX2" fmla="*/ 53830 w 422291"/>
              <a:gd name="connsiteY2" fmla="*/ 220436 h 758228"/>
              <a:gd name="connsiteX3" fmla="*/ 4844 w 422291"/>
              <a:gd name="connsiteY3" fmla="*/ 0 h 758228"/>
              <a:gd name="connsiteX0" fmla="*/ 431731 w 474172"/>
              <a:gd name="connsiteY0" fmla="*/ 640533 h 640533"/>
              <a:gd name="connsiteX1" fmla="*/ 388566 w 474172"/>
              <a:gd name="connsiteY1" fmla="*/ 408215 h 640533"/>
              <a:gd name="connsiteX2" fmla="*/ 53830 w 474172"/>
              <a:gd name="connsiteY2" fmla="*/ 220436 h 640533"/>
              <a:gd name="connsiteX3" fmla="*/ 4844 w 474172"/>
              <a:gd name="connsiteY3" fmla="*/ 0 h 64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72" h="640533">
                <a:moveTo>
                  <a:pt x="431731" y="640533"/>
                </a:moveTo>
                <a:cubicBezTo>
                  <a:pt x="520858" y="540521"/>
                  <a:pt x="451549" y="478231"/>
                  <a:pt x="388566" y="408215"/>
                </a:cubicBezTo>
                <a:cubicBezTo>
                  <a:pt x="325583" y="338199"/>
                  <a:pt x="117783" y="288472"/>
                  <a:pt x="53830" y="220436"/>
                </a:cubicBezTo>
                <a:cubicBezTo>
                  <a:pt x="-10123" y="152400"/>
                  <a:pt x="-2640" y="76200"/>
                  <a:pt x="4844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Resin to Rigid 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25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molecular backbone spanning the whole system defines “gelation”.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r>
              <a:rPr lang="en-US" sz="1800" dirty="0" smtClean="0"/>
              <a:t>Backbone is now </a:t>
            </a:r>
            <a:r>
              <a:rPr lang="en-US" sz="1800" u="sng" dirty="0" smtClean="0"/>
              <a:t>rigid</a:t>
            </a:r>
            <a:r>
              <a:rPr lang="en-US" sz="1800" dirty="0" smtClean="0"/>
              <a:t> so continued cure requires increasing temperatures.</a:t>
            </a:r>
          </a:p>
          <a:p>
            <a:r>
              <a:rPr lang="en-US" sz="1800" dirty="0" smtClean="0"/>
              <a:t>Cure temperatures are usually set 20-50</a:t>
            </a:r>
            <a:r>
              <a:rPr lang="en-US" sz="1800" dirty="0" smtClean="0">
                <a:latin typeface="Calibri" panose="020F0502020204030204" pitchFamily="34" charset="0"/>
              </a:rPr>
              <a:t>°C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above</a:t>
            </a:r>
            <a:r>
              <a:rPr lang="en-US" sz="1800" dirty="0" smtClean="0">
                <a:latin typeface="Calibri" panose="020F0502020204030204" pitchFamily="34" charset="0"/>
              </a:rPr>
              <a:t> Tg∞ for </a:t>
            </a:r>
            <a:r>
              <a:rPr lang="en-US" sz="1800" u="sng" dirty="0" smtClean="0">
                <a:latin typeface="Calibri" panose="020F0502020204030204" pitchFamily="34" charset="0"/>
              </a:rPr>
              <a:t>full cure</a:t>
            </a:r>
            <a:r>
              <a:rPr lang="en-US" sz="1800" dirty="0" smtClean="0">
                <a:latin typeface="Calibri" panose="020F0502020204030204" pitchFamily="34" charset="0"/>
              </a:rPr>
              <a:t>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5" y="1358821"/>
            <a:ext cx="801693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Incomplete Cure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gel point the cure reaction may be only 30-50% complete</a:t>
            </a:r>
          </a:p>
          <a:p>
            <a:pPr lvl="1"/>
            <a:r>
              <a:rPr lang="en-US" dirty="0" smtClean="0"/>
              <a:t>As the temperature is raised the reaction (and adhesion) can continue</a:t>
            </a:r>
          </a:p>
          <a:p>
            <a:pPr lvl="1"/>
            <a:r>
              <a:rPr lang="en-US" dirty="0" smtClean="0"/>
              <a:t>If temperature is not kept 10-15°C above Tg, a </a:t>
            </a:r>
            <a:r>
              <a:rPr lang="en-US" b="1" u="sng" dirty="0" smtClean="0">
                <a:solidFill>
                  <a:srgbClr val="FF0000"/>
                </a:solidFill>
              </a:rPr>
              <a:t>glass</a:t>
            </a:r>
            <a:r>
              <a:rPr lang="en-US" dirty="0" smtClean="0"/>
              <a:t> (solid) forms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at a lower temperature must increase by 1000X</a:t>
            </a:r>
          </a:p>
          <a:p>
            <a:r>
              <a:rPr lang="en-US" dirty="0" smtClean="0"/>
              <a:t>Film adhesives are incompletely cured glasses (on purpose)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Adhesion will not increase without higher temperature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incompletely cured joint will soften at low temperatures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joint temperature is raised above Tg at a later process step:</a:t>
            </a:r>
          </a:p>
          <a:p>
            <a:pPr marL="457200" lvl="1" indent="0">
              <a:buNone/>
            </a:pPr>
            <a:r>
              <a:rPr lang="en-US" dirty="0" smtClean="0"/>
              <a:t>The cure reaction will continue with:</a:t>
            </a:r>
          </a:p>
          <a:p>
            <a:pPr lvl="2"/>
            <a:r>
              <a:rPr lang="en-US" dirty="0" smtClean="0"/>
              <a:t>Increased epoxy shrinkage</a:t>
            </a:r>
          </a:p>
          <a:p>
            <a:pPr lvl="2"/>
            <a:r>
              <a:rPr lang="en-US" dirty="0" smtClean="0"/>
              <a:t>Decreased coefficient of thermal expansion</a:t>
            </a:r>
          </a:p>
          <a:p>
            <a:pPr lvl="2"/>
            <a:r>
              <a:rPr lang="en-US" dirty="0" smtClean="0"/>
              <a:t>Potential movement and shifting of parts</a:t>
            </a:r>
          </a:p>
          <a:p>
            <a:pPr lvl="2"/>
            <a:r>
              <a:rPr lang="en-US" dirty="0" smtClean="0"/>
              <a:t>Creation of voids and cracking in adhesive and between parts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Back to high temperature curing, and high total stress!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9581" y="125539"/>
            <a:ext cx="7315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 dirty="0" smtClean="0">
                <a:solidFill>
                  <a:srgbClr val="00518E"/>
                </a:solidFill>
                <a:latin typeface="+mj-lt"/>
              </a:rPr>
              <a:t>Microwaves are Rotational Energy</a:t>
            </a:r>
            <a:endParaRPr lang="en-US" altLang="en-US" sz="2400" b="1" i="1" dirty="0">
              <a:solidFill>
                <a:srgbClr val="00518E"/>
              </a:solidFill>
              <a:latin typeface="+mj-lt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1219200"/>
            <a:ext cx="8362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rial" panose="020B0604020202020204" pitchFamily="34" charset="0"/>
              </a:rPr>
              <a:t>Electromagnetic Spectrum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Gamma Rays	   Nuclei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X-Ray		   Inner Electrons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UV		   Covalent Bond Disruption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Visible		</a:t>
            </a: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IR		   Molecular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Vibration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Microwaves	   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Molecular </a:t>
            </a:r>
            <a:r>
              <a:rPr lang="en-US" altLang="en-US" sz="1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Rotation</a:t>
            </a:r>
            <a:endParaRPr lang="en-US" altLang="en-US" sz="1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RF		   Charge Flow	</a:t>
            </a:r>
            <a:endParaRPr lang="en-US" altLang="en-US" sz="1800" b="1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smtClean="0">
                <a:latin typeface="Arial" panose="020B0604020202020204" pitchFamily="34" charset="0"/>
              </a:rPr>
              <a:t>Microwave fields excite electron distributions in molecules which cannot follow the rapid reverses in the e-field, causing rapid rotational motion and accelerated chemical reactivity.</a:t>
            </a:r>
          </a:p>
          <a:p>
            <a: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1800" b="1" u="sng" dirty="0" smtClean="0">
                <a:latin typeface="Arial" panose="020B0604020202020204" pitchFamily="34" charset="0"/>
              </a:rPr>
              <a:t>No bonds are broken with microwave fields</a:t>
            </a:r>
            <a:endParaRPr lang="en-US" altLang="en-US" sz="1800" b="1" u="sng" dirty="0">
              <a:latin typeface="Arial" panose="020B0604020202020204" pitchFamily="34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070100" y="3098800"/>
            <a:ext cx="46482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718300" y="2032000"/>
            <a:ext cx="1897063" cy="1912938"/>
            <a:chOff x="4464" y="1920"/>
            <a:chExt cx="1195" cy="1205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V="1">
              <a:off x="4464" y="2304"/>
              <a:ext cx="0" cy="24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4464" y="2640"/>
              <a:ext cx="0" cy="24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608" y="1920"/>
              <a:ext cx="7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Ionizing </a:t>
              </a:r>
            </a:p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Radiation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600" y="2683"/>
              <a:ext cx="105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Non-Ionizing </a:t>
              </a:r>
            </a:p>
            <a:p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Radiation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24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Microwaves Increase Polymer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05941"/>
            <a:ext cx="8153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Molecules are spinning; cure reactions continue; adhesion increases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" name="VFMCure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7700" y="2057400"/>
            <a:ext cx="4152900" cy="3114675"/>
          </a:xfrm>
          <a:prstGeom prst="rect">
            <a:avLst/>
          </a:prstGeom>
        </p:spPr>
      </p:pic>
      <p:pic>
        <p:nvPicPr>
          <p:cNvPr id="4" name="ConvCure7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2065564"/>
            <a:ext cx="4142015" cy="3106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796" y="1529070"/>
            <a:ext cx="8059611" cy="536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4891" y="5162008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lick to animate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26905" y="5152386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lick to animate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29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ambda2004">
  <a:themeElements>
    <a:clrScheme name="">
      <a:dk1>
        <a:srgbClr val="000000"/>
      </a:dk1>
      <a:lt1>
        <a:srgbClr val="FFFFFF"/>
      </a:lt1>
      <a:dk2>
        <a:srgbClr val="FC0128"/>
      </a:dk2>
      <a:lt2>
        <a:srgbClr val="000000"/>
      </a:lt2>
      <a:accent1>
        <a:srgbClr val="FAFD00"/>
      </a:accent1>
      <a:accent2>
        <a:srgbClr val="FC0128"/>
      </a:accent2>
      <a:accent3>
        <a:srgbClr val="FFFFFF"/>
      </a:accent3>
      <a:accent4>
        <a:srgbClr val="000000"/>
      </a:accent4>
      <a:accent5>
        <a:srgbClr val="FCFEAA"/>
      </a:accent5>
      <a:accent6>
        <a:srgbClr val="E40123"/>
      </a:accent6>
      <a:hlink>
        <a:srgbClr val="00DFCA"/>
      </a:hlink>
      <a:folHlink>
        <a:srgbClr val="DC0081"/>
      </a:folHlink>
    </a:clrScheme>
    <a:fontScheme name="Lambda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mbda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bda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bda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Settings\bhubbard\Application Data\Microsoft\Templates\Lambda2004.pot</Template>
  <TotalTime>15598</TotalTime>
  <Pages>8900648</Pages>
  <Words>1014</Words>
  <Application>Microsoft Office PowerPoint</Application>
  <PresentationFormat>On-screen Show (4:3)</PresentationFormat>
  <Paragraphs>246</Paragraphs>
  <Slides>17</Slides>
  <Notes>6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Lucida Sans Unicode</vt:lpstr>
      <vt:lpstr>Monotype Sorts</vt:lpstr>
      <vt:lpstr>Symbol</vt:lpstr>
      <vt:lpstr>Tahoma</vt:lpstr>
      <vt:lpstr>Times New Roman</vt:lpstr>
      <vt:lpstr>Wingdings</vt:lpstr>
      <vt:lpstr>Lambda2004</vt:lpstr>
      <vt:lpstr>Warpage, Adhesion, and Reliability</vt:lpstr>
      <vt:lpstr>Thermal and Chemical Stress in Assemblies</vt:lpstr>
      <vt:lpstr>Compression Stress From “CTE–Mismatch”</vt:lpstr>
      <vt:lpstr>Epoxy Shrinkage Stress During Cure</vt:lpstr>
      <vt:lpstr>Adhesion Depends on Extent of Cure</vt:lpstr>
      <vt:lpstr>Fluid Resin to Rigid Gel</vt:lpstr>
      <vt:lpstr>Problems with Incomplete Cure Reactions</vt:lpstr>
      <vt:lpstr>PowerPoint Presentation</vt:lpstr>
      <vt:lpstr>Microwaves Increase Polymer Mobility</vt:lpstr>
      <vt:lpstr>Low Temp?   Back to the Rigid Gel Network</vt:lpstr>
      <vt:lpstr>Mobility of Backbone with Microwave Rotation</vt:lpstr>
      <vt:lpstr>Applications for Adhesives and Molding</vt:lpstr>
      <vt:lpstr>Flip-Chip Underfill Epoxies</vt:lpstr>
      <vt:lpstr>IBM Warpage and Reliability Results</vt:lpstr>
      <vt:lpstr>Additional Low Warpage Results</vt:lpstr>
      <vt:lpstr>Embedded Wafer Molding</vt:lpstr>
      <vt:lpstr>Low Temperature VFM Cure  =  Low Stress</vt:lpstr>
    </vt:vector>
  </TitlesOfParts>
  <Company>SEMI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SEMI</dc:creator>
  <cp:lastModifiedBy>Robert Hubbard</cp:lastModifiedBy>
  <cp:revision>502</cp:revision>
  <cp:lastPrinted>2001-03-31T00:15:30Z</cp:lastPrinted>
  <dcterms:created xsi:type="dcterms:W3CDTF">2001-11-27T22:10:09Z</dcterms:created>
  <dcterms:modified xsi:type="dcterms:W3CDTF">2016-12-05T01:03:01Z</dcterms:modified>
</cp:coreProperties>
</file>