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9" r:id="rId2"/>
    <p:sldId id="414" r:id="rId3"/>
    <p:sldId id="412" r:id="rId4"/>
    <p:sldId id="420" r:id="rId5"/>
    <p:sldId id="421" r:id="rId6"/>
    <p:sldId id="415" r:id="rId7"/>
    <p:sldId id="416" r:id="rId8"/>
    <p:sldId id="418" r:id="rId9"/>
    <p:sldId id="413" r:id="rId10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608E3A"/>
    <a:srgbClr val="567600"/>
    <a:srgbClr val="357600"/>
    <a:srgbClr val="C0C0C0"/>
    <a:srgbClr val="000099"/>
    <a:srgbClr val="FF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599" autoAdjust="0"/>
  </p:normalViewPr>
  <p:slideViewPr>
    <p:cSldViewPr snapToGrid="0">
      <p:cViewPr varScale="1">
        <p:scale>
          <a:sx n="121" d="100"/>
          <a:sy n="121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2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20000"/>
              </a:spcBef>
              <a:buClr>
                <a:srgbClr val="EDB22C"/>
              </a:buClr>
              <a:buFont typeface="Tahoma" charset="0"/>
              <a:buNone/>
              <a:defRPr sz="13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207" tIns="47259" rIns="96207" bIns="47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942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317500"/>
            <a:ext cx="2135187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17500"/>
            <a:ext cx="6253163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2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0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2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317500"/>
            <a:ext cx="812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540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2" y="410369"/>
            <a:ext cx="1412559" cy="424497"/>
          </a:xfrm>
          <a:prstGeom prst="rect">
            <a:avLst/>
          </a:prstGeom>
        </p:spPr>
      </p:pic>
      <p:sp>
        <p:nvSpPr>
          <p:cNvPr id="8" name="Rectangle 2052"/>
          <p:cNvSpPr>
            <a:spLocks noChangeArrowheads="1"/>
          </p:cNvSpPr>
          <p:nvPr userDrawn="1"/>
        </p:nvSpPr>
        <p:spPr bwMode="auto">
          <a:xfrm>
            <a:off x="533400" y="823833"/>
            <a:ext cx="6859302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03FB"/>
        </a:buClr>
        <a:buSzPct val="84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/>
        <a:buChar char="ä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Variable Frequency Microwaves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4007891" y="2355795"/>
            <a:ext cx="365125" cy="552450"/>
            <a:chOff x="2043" y="2633"/>
            <a:chExt cx="230" cy="348"/>
          </a:xfrm>
        </p:grpSpPr>
        <p:sp>
          <p:nvSpPr>
            <p:cNvPr id="65539" name="Line 3"/>
            <p:cNvSpPr>
              <a:spLocks noChangeShapeType="1"/>
            </p:cNvSpPr>
            <p:nvPr/>
          </p:nvSpPr>
          <p:spPr bwMode="auto">
            <a:xfrm flipV="1">
              <a:off x="2165" y="2633"/>
              <a:ext cx="0" cy="348"/>
            </a:xfrm>
            <a:prstGeom prst="line">
              <a:avLst/>
            </a:prstGeom>
            <a:noFill/>
            <a:ln w="38100">
              <a:solidFill>
                <a:srgbClr val="BEBEBE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2043" y="2704"/>
              <a:ext cx="230" cy="174"/>
              <a:chOff x="3552" y="1728"/>
              <a:chExt cx="528" cy="432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384" cy="336"/>
              </a:xfrm>
              <a:prstGeom prst="ellipse">
                <a:avLst/>
              </a:prstGeom>
              <a:solidFill>
                <a:srgbClr val="0F03F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Frequency Microwaves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3250" y="1295400"/>
            <a:ext cx="7602702" cy="4495800"/>
          </a:xfrm>
        </p:spPr>
        <p:txBody>
          <a:bodyPr/>
          <a:lstStyle/>
          <a:p>
            <a:r>
              <a:rPr lang="en-US" altLang="en-US" dirty="0" smtClean="0"/>
              <a:t>Dielectric relaxation creates molecular rotation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Standard microwave generators are single frequency, single mode</a:t>
            </a:r>
          </a:p>
          <a:p>
            <a:r>
              <a:rPr lang="en-US" altLang="en-US" dirty="0" smtClean="0"/>
              <a:t>Multiple </a:t>
            </a:r>
            <a:r>
              <a:rPr lang="en-US" altLang="en-US" dirty="0"/>
              <a:t>scanned </a:t>
            </a:r>
            <a:r>
              <a:rPr lang="en-US" altLang="en-US" dirty="0" smtClean="0"/>
              <a:t>frequencies (VFM)</a:t>
            </a:r>
            <a:endParaRPr lang="en-US" altLang="en-US" dirty="0"/>
          </a:p>
          <a:p>
            <a:pPr lvl="1"/>
            <a:r>
              <a:rPr lang="en-US" altLang="en-US" dirty="0"/>
              <a:t>4096 frequencies, each 260 Hz wide, for only </a:t>
            </a:r>
            <a:r>
              <a:rPr lang="en-US" altLang="en-US" u="sng" dirty="0">
                <a:solidFill>
                  <a:srgbClr val="008000"/>
                </a:solidFill>
              </a:rPr>
              <a:t>25 </a:t>
            </a:r>
            <a:r>
              <a:rPr lang="en-US" altLang="en-US" u="sng" dirty="0" err="1">
                <a:solidFill>
                  <a:srgbClr val="008000"/>
                </a:solidFill>
                <a:latin typeface="Symbol" panose="05050102010706020507" pitchFamily="18" charset="2"/>
              </a:rPr>
              <a:t>m</a:t>
            </a:r>
            <a:r>
              <a:rPr lang="en-US" altLang="en-US" u="sng" dirty="0" err="1">
                <a:solidFill>
                  <a:srgbClr val="008000"/>
                </a:solidFill>
              </a:rPr>
              <a:t>s</a:t>
            </a:r>
            <a:r>
              <a:rPr lang="en-US" altLang="en-US" u="sng" dirty="0">
                <a:solidFill>
                  <a:srgbClr val="008000"/>
                </a:solidFill>
              </a:rPr>
              <a:t> each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168815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1800871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1913584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026296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13900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2250134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2362846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247555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2588271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700984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281210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2924821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3037534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3150246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326295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3375671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3486796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3599509" y="45742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5578374" y="4631746"/>
            <a:ext cx="2020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C-band: 5.85-7.0 </a:t>
            </a:r>
            <a:r>
              <a:rPr lang="en-US" altLang="en-US" sz="1600" dirty="0" smtClean="0"/>
              <a:t>GHz</a:t>
            </a:r>
            <a:endParaRPr lang="en-US" altLang="en-US" sz="1600" dirty="0"/>
          </a:p>
        </p:txBody>
      </p:sp>
      <p:grpSp>
        <p:nvGrpSpPr>
          <p:cNvPr id="65565" name="Group 29"/>
          <p:cNvGrpSpPr>
            <a:grpSpLocks/>
          </p:cNvGrpSpPr>
          <p:nvPr/>
        </p:nvGrpSpPr>
        <p:grpSpPr bwMode="auto">
          <a:xfrm>
            <a:off x="4679403" y="2112907"/>
            <a:ext cx="366713" cy="552450"/>
            <a:chOff x="3002" y="2648"/>
            <a:chExt cx="231" cy="348"/>
          </a:xfrm>
        </p:grpSpPr>
        <p:sp>
          <p:nvSpPr>
            <p:cNvPr id="65566" name="Line 30"/>
            <p:cNvSpPr>
              <a:spLocks noChangeShapeType="1"/>
            </p:cNvSpPr>
            <p:nvPr/>
          </p:nvSpPr>
          <p:spPr bwMode="auto">
            <a:xfrm flipV="1">
              <a:off x="3116" y="2648"/>
              <a:ext cx="0" cy="348"/>
            </a:xfrm>
            <a:prstGeom prst="line">
              <a:avLst/>
            </a:prstGeom>
            <a:noFill/>
            <a:ln w="38100">
              <a:solidFill>
                <a:srgbClr val="BEBEB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67" name="Group 31"/>
            <p:cNvGrpSpPr>
              <a:grpSpLocks/>
            </p:cNvGrpSpPr>
            <p:nvPr/>
          </p:nvGrpSpPr>
          <p:grpSpPr bwMode="auto">
            <a:xfrm rot="-10692977">
              <a:off x="3002" y="2733"/>
              <a:ext cx="231" cy="174"/>
              <a:chOff x="3552" y="1728"/>
              <a:chExt cx="528" cy="432"/>
            </a:xfrm>
          </p:grpSpPr>
          <p:sp>
            <p:nvSpPr>
              <p:cNvPr id="65568" name="Oval 3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384" cy="336"/>
              </a:xfrm>
              <a:prstGeom prst="ellipse">
                <a:avLst/>
              </a:prstGeom>
              <a:solidFill>
                <a:srgbClr val="0F03F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0" name="Oval 34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571" name="Group 35"/>
          <p:cNvGrpSpPr>
            <a:grpSpLocks/>
          </p:cNvGrpSpPr>
          <p:nvPr/>
        </p:nvGrpSpPr>
        <p:grpSpPr bwMode="auto">
          <a:xfrm>
            <a:off x="5512841" y="2287532"/>
            <a:ext cx="365125" cy="552450"/>
            <a:chOff x="4039" y="2630"/>
            <a:chExt cx="230" cy="348"/>
          </a:xfrm>
        </p:grpSpPr>
        <p:sp>
          <p:nvSpPr>
            <p:cNvPr id="65572" name="Line 36"/>
            <p:cNvSpPr>
              <a:spLocks noChangeShapeType="1"/>
            </p:cNvSpPr>
            <p:nvPr/>
          </p:nvSpPr>
          <p:spPr bwMode="auto">
            <a:xfrm flipV="1">
              <a:off x="4166" y="2630"/>
              <a:ext cx="0" cy="348"/>
            </a:xfrm>
            <a:prstGeom prst="line">
              <a:avLst/>
            </a:prstGeom>
            <a:noFill/>
            <a:ln w="38100">
              <a:solidFill>
                <a:srgbClr val="BEBEBE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3" name="Group 37"/>
            <p:cNvGrpSpPr>
              <a:grpSpLocks/>
            </p:cNvGrpSpPr>
            <p:nvPr/>
          </p:nvGrpSpPr>
          <p:grpSpPr bwMode="auto">
            <a:xfrm>
              <a:off x="4039" y="2704"/>
              <a:ext cx="230" cy="174"/>
              <a:chOff x="3552" y="1728"/>
              <a:chExt cx="528" cy="432"/>
            </a:xfrm>
          </p:grpSpPr>
          <p:sp>
            <p:nvSpPr>
              <p:cNvPr id="65574" name="Oval 3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384" cy="336"/>
              </a:xfrm>
              <a:prstGeom prst="ellipse">
                <a:avLst/>
              </a:prstGeom>
              <a:solidFill>
                <a:srgbClr val="0F03F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5" name="Oval 39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6" name="Oval 40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577" name="Group 41"/>
          <p:cNvGrpSpPr>
            <a:grpSpLocks/>
          </p:cNvGrpSpPr>
          <p:nvPr/>
        </p:nvGrpSpPr>
        <p:grpSpPr bwMode="auto">
          <a:xfrm>
            <a:off x="3385591" y="1846207"/>
            <a:ext cx="365125" cy="552450"/>
            <a:chOff x="1083" y="2608"/>
            <a:chExt cx="230" cy="348"/>
          </a:xfrm>
        </p:grpSpPr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flipV="1">
              <a:off x="1180" y="2608"/>
              <a:ext cx="0" cy="348"/>
            </a:xfrm>
            <a:prstGeom prst="line">
              <a:avLst/>
            </a:prstGeom>
            <a:noFill/>
            <a:ln w="38100">
              <a:solidFill>
                <a:srgbClr val="BEBEB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9" name="Group 43"/>
            <p:cNvGrpSpPr>
              <a:grpSpLocks/>
            </p:cNvGrpSpPr>
            <p:nvPr/>
          </p:nvGrpSpPr>
          <p:grpSpPr bwMode="auto">
            <a:xfrm rot="-10561651">
              <a:off x="1083" y="2733"/>
              <a:ext cx="230" cy="174"/>
              <a:chOff x="3552" y="1728"/>
              <a:chExt cx="528" cy="432"/>
            </a:xfrm>
          </p:grpSpPr>
          <p:sp>
            <p:nvSpPr>
              <p:cNvPr id="65580" name="Oval 44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384" cy="336"/>
              </a:xfrm>
              <a:prstGeom prst="ellipse">
                <a:avLst/>
              </a:prstGeom>
              <a:solidFill>
                <a:srgbClr val="0F03F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2" name="Oval 46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83" name="Line 47"/>
          <p:cNvSpPr>
            <a:spLocks noChangeShapeType="1"/>
          </p:cNvSpPr>
          <p:nvPr/>
        </p:nvSpPr>
        <p:spPr bwMode="auto">
          <a:xfrm>
            <a:off x="3739209" y="45615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Line 48"/>
          <p:cNvSpPr>
            <a:spLocks noChangeShapeType="1"/>
          </p:cNvSpPr>
          <p:nvPr/>
        </p:nvSpPr>
        <p:spPr bwMode="auto">
          <a:xfrm>
            <a:off x="3861446" y="456792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Line 49"/>
          <p:cNvSpPr>
            <a:spLocks noChangeShapeType="1"/>
          </p:cNvSpPr>
          <p:nvPr/>
        </p:nvSpPr>
        <p:spPr bwMode="auto">
          <a:xfrm>
            <a:off x="3967809" y="4561576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6" name="Freeform 50"/>
          <p:cNvSpPr>
            <a:spLocks/>
          </p:cNvSpPr>
          <p:nvPr/>
        </p:nvSpPr>
        <p:spPr bwMode="auto">
          <a:xfrm>
            <a:off x="1831428" y="1787470"/>
            <a:ext cx="673100" cy="1220787"/>
          </a:xfrm>
          <a:custGeom>
            <a:avLst/>
            <a:gdLst>
              <a:gd name="T0" fmla="*/ 0 w 424"/>
              <a:gd name="T1" fmla="*/ 445 h 769"/>
              <a:gd name="T2" fmla="*/ 104 w 424"/>
              <a:gd name="T3" fmla="*/ 5 h 769"/>
              <a:gd name="T4" fmla="*/ 200 w 424"/>
              <a:gd name="T5" fmla="*/ 477 h 769"/>
              <a:gd name="T6" fmla="*/ 312 w 424"/>
              <a:gd name="T7" fmla="*/ 757 h 769"/>
              <a:gd name="T8" fmla="*/ 424 w 424"/>
              <a:gd name="T9" fmla="*/ 405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769">
                <a:moveTo>
                  <a:pt x="0" y="445"/>
                </a:moveTo>
                <a:cubicBezTo>
                  <a:pt x="35" y="222"/>
                  <a:pt x="71" y="0"/>
                  <a:pt x="104" y="5"/>
                </a:cubicBezTo>
                <a:cubicBezTo>
                  <a:pt x="137" y="10"/>
                  <a:pt x="165" y="352"/>
                  <a:pt x="200" y="477"/>
                </a:cubicBezTo>
                <a:cubicBezTo>
                  <a:pt x="235" y="602"/>
                  <a:pt x="275" y="769"/>
                  <a:pt x="312" y="757"/>
                </a:cubicBezTo>
                <a:cubicBezTo>
                  <a:pt x="349" y="745"/>
                  <a:pt x="405" y="465"/>
                  <a:pt x="424" y="40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1423046" y="5283889"/>
            <a:ext cx="450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5.85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3759846" y="5296589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7.0</a:t>
            </a:r>
          </a:p>
        </p:txBody>
      </p:sp>
    </p:spTree>
    <p:extLst>
      <p:ext uri="{BB962C8B-B14F-4D97-AF65-F5344CB8AC3E}">
        <p14:creationId xmlns:p14="http://schemas.microsoft.com/office/powerpoint/2010/main" val="31030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25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55973 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2400" smtClean="0"/>
              <a:t>Why Variable Frequency Microwave (VFM)?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201026" cy="3360683"/>
          </a:xfrm>
        </p:spPr>
        <p:txBody>
          <a:bodyPr/>
          <a:lstStyle/>
          <a:p>
            <a:endParaRPr lang="en-US" altLang="en-US" sz="1800" dirty="0" smtClean="0"/>
          </a:p>
          <a:p>
            <a:r>
              <a:rPr lang="en-US" altLang="en-US" sz="1800" dirty="0" smtClean="0"/>
              <a:t>Single (fixed) frequency creates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r>
              <a:rPr lang="en-US" altLang="en-US" sz="1800" dirty="0" err="1" smtClean="0"/>
              <a:t>spacial</a:t>
            </a:r>
            <a:r>
              <a:rPr lang="en-US" altLang="en-US" sz="1800" dirty="0" smtClean="0"/>
              <a:t> nodes of high and low</a:t>
            </a:r>
          </a:p>
          <a:p>
            <a:pPr marL="0" indent="0">
              <a:buNone/>
            </a:pPr>
            <a:r>
              <a:rPr lang="en-US" altLang="en-US" sz="1800" dirty="0" smtClean="0"/>
              <a:t>      energy distribution</a:t>
            </a:r>
          </a:p>
          <a:p>
            <a:endParaRPr lang="en-US" altLang="en-US" dirty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Variable Frequency Microwaves</a:t>
            </a:r>
          </a:p>
          <a:p>
            <a:pPr marL="0" indent="0">
              <a:buNone/>
            </a:pPr>
            <a:r>
              <a:rPr lang="en-US" altLang="en-US" sz="1800" dirty="0" smtClean="0"/>
              <a:t>      mixes nodes every 25 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m</a:t>
            </a:r>
            <a:r>
              <a:rPr lang="en-US" altLang="en-US" sz="1800" dirty="0" err="1" smtClean="0"/>
              <a:t>s</a:t>
            </a:r>
            <a:r>
              <a:rPr lang="en-US" altLang="en-US" sz="1800" dirty="0" smtClean="0"/>
              <a:t> for</a:t>
            </a:r>
          </a:p>
          <a:p>
            <a:pPr marL="0" indent="0">
              <a:buNone/>
            </a:pPr>
            <a:r>
              <a:rPr lang="en-US" altLang="en-US" sz="1800" dirty="0" smtClean="0"/>
              <a:t>      </a:t>
            </a:r>
            <a:r>
              <a:rPr lang="en-US" altLang="en-US" sz="1800" u="sng" dirty="0" smtClean="0">
                <a:solidFill>
                  <a:srgbClr val="FF0000"/>
                </a:solidFill>
              </a:rPr>
              <a:t>uniform energy distribution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          </a:t>
            </a:r>
            <a:r>
              <a:rPr lang="en-US" altLang="en-US" u="sng" dirty="0" smtClean="0">
                <a:solidFill>
                  <a:srgbClr val="FF0000"/>
                </a:solidFill>
              </a:rPr>
              <a:t>no metal arcing</a:t>
            </a:r>
            <a:endParaRPr lang="en-US" altLang="en-US" sz="1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FF0000"/>
              </a:solidFill>
            </a:endParaRPr>
          </a:p>
        </p:txBody>
      </p:sp>
      <p:pic>
        <p:nvPicPr>
          <p:cNvPr id="205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1028"/>
          <p:cNvGrpSpPr>
            <a:grpSpLocks/>
          </p:cNvGrpSpPr>
          <p:nvPr/>
        </p:nvGrpSpPr>
        <p:grpSpPr bwMode="auto">
          <a:xfrm>
            <a:off x="7374582" y="1219200"/>
            <a:ext cx="1529918" cy="1404430"/>
            <a:chOff x="3687" y="1680"/>
            <a:chExt cx="1727" cy="2102"/>
          </a:xfrm>
        </p:grpSpPr>
        <p:pic>
          <p:nvPicPr>
            <p:cNvPr id="2487" name="Picture 1029" descr="fixedthe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680"/>
              <a:ext cx="134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8" name="Text Box 1030"/>
            <p:cNvSpPr txBox="1">
              <a:spLocks noChangeArrowheads="1"/>
            </p:cNvSpPr>
            <p:nvPr/>
          </p:nvSpPr>
          <p:spPr bwMode="auto">
            <a:xfrm>
              <a:off x="3687" y="3229"/>
              <a:ext cx="1727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800" dirty="0" smtClean="0"/>
                <a:t>thermal paper</a:t>
              </a:r>
              <a:endParaRPr lang="en-US" altLang="en-US" sz="1800" dirty="0"/>
            </a:p>
          </p:txBody>
        </p:sp>
      </p:grpSp>
      <p:grpSp>
        <p:nvGrpSpPr>
          <p:cNvPr id="2056" name="Group 1032"/>
          <p:cNvGrpSpPr>
            <a:grpSpLocks/>
          </p:cNvGrpSpPr>
          <p:nvPr/>
        </p:nvGrpSpPr>
        <p:grpSpPr bwMode="auto">
          <a:xfrm>
            <a:off x="4267200" y="914400"/>
            <a:ext cx="1447800" cy="1371600"/>
            <a:chOff x="2661" y="10144"/>
            <a:chExt cx="6268" cy="4200"/>
          </a:xfrm>
        </p:grpSpPr>
        <p:grpSp>
          <p:nvGrpSpPr>
            <p:cNvPr id="2442" name="Group 1033"/>
            <p:cNvGrpSpPr>
              <a:grpSpLocks/>
            </p:cNvGrpSpPr>
            <p:nvPr/>
          </p:nvGrpSpPr>
          <p:grpSpPr bwMode="auto">
            <a:xfrm>
              <a:off x="3312" y="11508"/>
              <a:ext cx="433" cy="2449"/>
              <a:chOff x="0" y="0"/>
              <a:chExt cx="20000" cy="20000"/>
            </a:xfrm>
          </p:grpSpPr>
          <p:sp>
            <p:nvSpPr>
              <p:cNvPr id="2485" name="Arc 1034"/>
              <p:cNvSpPr>
                <a:spLocks/>
              </p:cNvSpPr>
              <p:nvPr/>
            </p:nvSpPr>
            <p:spPr bwMode="auto">
              <a:xfrm flipV="1">
                <a:off x="0" y="9996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Arc 1035"/>
              <p:cNvSpPr>
                <a:spLocks/>
              </p:cNvSpPr>
              <p:nvPr/>
            </p:nvSpPr>
            <p:spPr bwMode="auto">
              <a:xfrm>
                <a:off x="0" y="0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3" name="Group 1036"/>
            <p:cNvGrpSpPr>
              <a:grpSpLocks/>
            </p:cNvGrpSpPr>
            <p:nvPr/>
          </p:nvGrpSpPr>
          <p:grpSpPr bwMode="auto">
            <a:xfrm>
              <a:off x="5181" y="10984"/>
              <a:ext cx="1153" cy="289"/>
              <a:chOff x="0" y="0"/>
              <a:chExt cx="20001" cy="20000"/>
            </a:xfrm>
          </p:grpSpPr>
          <p:sp>
            <p:nvSpPr>
              <p:cNvPr id="2483" name="Arc 1037"/>
              <p:cNvSpPr>
                <a:spLocks/>
              </p:cNvSpPr>
              <p:nvPr/>
            </p:nvSpPr>
            <p:spPr bwMode="auto">
              <a:xfrm flipH="1" flipV="1">
                <a:off x="0" y="0"/>
                <a:ext cx="10009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Arc 1038"/>
              <p:cNvSpPr>
                <a:spLocks/>
              </p:cNvSpPr>
              <p:nvPr/>
            </p:nvSpPr>
            <p:spPr bwMode="auto">
              <a:xfrm flipV="1">
                <a:off x="9992" y="0"/>
                <a:ext cx="10009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4" name="Group 1039"/>
            <p:cNvGrpSpPr>
              <a:grpSpLocks/>
            </p:cNvGrpSpPr>
            <p:nvPr/>
          </p:nvGrpSpPr>
          <p:grpSpPr bwMode="auto">
            <a:xfrm>
              <a:off x="7776" y="11508"/>
              <a:ext cx="433" cy="2305"/>
              <a:chOff x="0" y="0"/>
              <a:chExt cx="20000" cy="19999"/>
            </a:xfrm>
          </p:grpSpPr>
          <p:sp>
            <p:nvSpPr>
              <p:cNvPr id="2481" name="Arc 1040"/>
              <p:cNvSpPr>
                <a:spLocks/>
              </p:cNvSpPr>
              <p:nvPr/>
            </p:nvSpPr>
            <p:spPr bwMode="auto">
              <a:xfrm flipH="1">
                <a:off x="0" y="0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Arc 1041"/>
              <p:cNvSpPr>
                <a:spLocks/>
              </p:cNvSpPr>
              <p:nvPr/>
            </p:nvSpPr>
            <p:spPr bwMode="auto">
              <a:xfrm flipH="1" flipV="1">
                <a:off x="0" y="9995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5" name="Group 1042"/>
            <p:cNvGrpSpPr>
              <a:grpSpLocks/>
            </p:cNvGrpSpPr>
            <p:nvPr/>
          </p:nvGrpSpPr>
          <p:grpSpPr bwMode="auto">
            <a:xfrm>
              <a:off x="7200" y="11220"/>
              <a:ext cx="433" cy="2737"/>
              <a:chOff x="0" y="0"/>
              <a:chExt cx="20000" cy="20001"/>
            </a:xfrm>
          </p:grpSpPr>
          <p:sp>
            <p:nvSpPr>
              <p:cNvPr id="2479" name="Arc 1043"/>
              <p:cNvSpPr>
                <a:spLocks/>
              </p:cNvSpPr>
              <p:nvPr/>
            </p:nvSpPr>
            <p:spPr bwMode="auto">
              <a:xfrm flipH="1">
                <a:off x="0" y="0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Arc 1044"/>
              <p:cNvSpPr>
                <a:spLocks/>
              </p:cNvSpPr>
              <p:nvPr/>
            </p:nvSpPr>
            <p:spPr bwMode="auto">
              <a:xfrm flipH="1" flipV="1">
                <a:off x="0" y="9997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6" name="Group 1045"/>
            <p:cNvGrpSpPr>
              <a:grpSpLocks/>
            </p:cNvGrpSpPr>
            <p:nvPr/>
          </p:nvGrpSpPr>
          <p:grpSpPr bwMode="auto">
            <a:xfrm>
              <a:off x="2880" y="11796"/>
              <a:ext cx="289" cy="1585"/>
              <a:chOff x="0" y="1"/>
              <a:chExt cx="20000" cy="19999"/>
            </a:xfrm>
          </p:grpSpPr>
          <p:sp>
            <p:nvSpPr>
              <p:cNvPr id="2477" name="Arc 1046"/>
              <p:cNvSpPr>
                <a:spLocks/>
              </p:cNvSpPr>
              <p:nvPr/>
            </p:nvSpPr>
            <p:spPr bwMode="auto">
              <a:xfrm flipV="1">
                <a:off x="0" y="9994"/>
                <a:ext cx="20000" cy="10006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Arc 1047"/>
              <p:cNvSpPr>
                <a:spLocks/>
              </p:cNvSpPr>
              <p:nvPr/>
            </p:nvSpPr>
            <p:spPr bwMode="auto">
              <a:xfrm>
                <a:off x="0" y="1"/>
                <a:ext cx="20000" cy="10006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7" name="Group 1048"/>
            <p:cNvGrpSpPr>
              <a:grpSpLocks/>
            </p:cNvGrpSpPr>
            <p:nvPr/>
          </p:nvGrpSpPr>
          <p:grpSpPr bwMode="auto">
            <a:xfrm>
              <a:off x="8496" y="11796"/>
              <a:ext cx="289" cy="1585"/>
              <a:chOff x="0" y="1"/>
              <a:chExt cx="20000" cy="19999"/>
            </a:xfrm>
          </p:grpSpPr>
          <p:sp>
            <p:nvSpPr>
              <p:cNvPr id="2475" name="Arc 1049"/>
              <p:cNvSpPr>
                <a:spLocks/>
              </p:cNvSpPr>
              <p:nvPr/>
            </p:nvSpPr>
            <p:spPr bwMode="auto">
              <a:xfrm flipH="1" flipV="1">
                <a:off x="0" y="9994"/>
                <a:ext cx="20000" cy="10006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Arc 1050"/>
              <p:cNvSpPr>
                <a:spLocks/>
              </p:cNvSpPr>
              <p:nvPr/>
            </p:nvSpPr>
            <p:spPr bwMode="auto">
              <a:xfrm flipH="1">
                <a:off x="0" y="1"/>
                <a:ext cx="20000" cy="10006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48" name="Line 1051"/>
            <p:cNvSpPr>
              <a:spLocks noChangeShapeType="1"/>
            </p:cNvSpPr>
            <p:nvPr/>
          </p:nvSpPr>
          <p:spPr bwMode="auto">
            <a:xfrm>
              <a:off x="2661" y="14344"/>
              <a:ext cx="6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Line 1052"/>
            <p:cNvSpPr>
              <a:spLocks noChangeShapeType="1"/>
            </p:cNvSpPr>
            <p:nvPr/>
          </p:nvSpPr>
          <p:spPr bwMode="auto">
            <a:xfrm>
              <a:off x="2661" y="10624"/>
              <a:ext cx="3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Line 1053"/>
            <p:cNvSpPr>
              <a:spLocks noChangeShapeType="1"/>
            </p:cNvSpPr>
            <p:nvPr/>
          </p:nvSpPr>
          <p:spPr bwMode="auto">
            <a:xfrm>
              <a:off x="6048" y="10644"/>
              <a:ext cx="28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1" name="Group 1054"/>
            <p:cNvGrpSpPr>
              <a:grpSpLocks/>
            </p:cNvGrpSpPr>
            <p:nvPr/>
          </p:nvGrpSpPr>
          <p:grpSpPr bwMode="auto">
            <a:xfrm>
              <a:off x="6621" y="11224"/>
              <a:ext cx="433" cy="2737"/>
              <a:chOff x="0" y="0"/>
              <a:chExt cx="20000" cy="20001"/>
            </a:xfrm>
          </p:grpSpPr>
          <p:sp>
            <p:nvSpPr>
              <p:cNvPr id="2473" name="Arc 1055"/>
              <p:cNvSpPr>
                <a:spLocks/>
              </p:cNvSpPr>
              <p:nvPr/>
            </p:nvSpPr>
            <p:spPr bwMode="auto">
              <a:xfrm flipH="1">
                <a:off x="0" y="0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Arc 1056"/>
              <p:cNvSpPr>
                <a:spLocks/>
              </p:cNvSpPr>
              <p:nvPr/>
            </p:nvSpPr>
            <p:spPr bwMode="auto">
              <a:xfrm flipH="1" flipV="1">
                <a:off x="0" y="9997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2" name="Group 1057"/>
            <p:cNvGrpSpPr>
              <a:grpSpLocks/>
            </p:cNvGrpSpPr>
            <p:nvPr/>
          </p:nvGrpSpPr>
          <p:grpSpPr bwMode="auto">
            <a:xfrm>
              <a:off x="4461" y="11344"/>
              <a:ext cx="720" cy="2761"/>
              <a:chOff x="0" y="0"/>
              <a:chExt cx="20000" cy="20000"/>
            </a:xfrm>
          </p:grpSpPr>
          <p:sp>
            <p:nvSpPr>
              <p:cNvPr id="2471" name="Arc 1058"/>
              <p:cNvSpPr>
                <a:spLocks/>
              </p:cNvSpPr>
              <p:nvPr/>
            </p:nvSpPr>
            <p:spPr bwMode="auto">
              <a:xfrm flipV="1">
                <a:off x="0" y="9996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Arc 1059"/>
              <p:cNvSpPr>
                <a:spLocks/>
              </p:cNvSpPr>
              <p:nvPr/>
            </p:nvSpPr>
            <p:spPr bwMode="auto">
              <a:xfrm>
                <a:off x="0" y="0"/>
                <a:ext cx="20000" cy="10004"/>
              </a:xfrm>
              <a:custGeom>
                <a:avLst/>
                <a:gdLst>
                  <a:gd name="T0" fmla="*/ 0 w 21600"/>
                  <a:gd name="T1" fmla="*/ 0 h 21600"/>
                  <a:gd name="T2" fmla="*/ 270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3" name="Arc 1060"/>
            <p:cNvSpPr>
              <a:spLocks/>
            </p:cNvSpPr>
            <p:nvPr/>
          </p:nvSpPr>
          <p:spPr bwMode="auto">
            <a:xfrm flipV="1">
              <a:off x="4101" y="12688"/>
              <a:ext cx="433" cy="12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Arc 1061"/>
            <p:cNvSpPr>
              <a:spLocks/>
            </p:cNvSpPr>
            <p:nvPr/>
          </p:nvSpPr>
          <p:spPr bwMode="auto">
            <a:xfrm>
              <a:off x="4101" y="11464"/>
              <a:ext cx="433" cy="12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5" name="Group 1062"/>
            <p:cNvGrpSpPr>
              <a:grpSpLocks/>
            </p:cNvGrpSpPr>
            <p:nvPr/>
          </p:nvGrpSpPr>
          <p:grpSpPr bwMode="auto">
            <a:xfrm>
              <a:off x="4101" y="13024"/>
              <a:ext cx="3577" cy="841"/>
              <a:chOff x="0" y="0"/>
              <a:chExt cx="20000" cy="20000"/>
            </a:xfrm>
          </p:grpSpPr>
          <p:sp>
            <p:nvSpPr>
              <p:cNvPr id="2469" name="Arc 1063"/>
              <p:cNvSpPr>
                <a:spLocks/>
              </p:cNvSpPr>
              <p:nvPr/>
            </p:nvSpPr>
            <p:spPr bwMode="auto">
              <a:xfrm flipH="1" flipV="1">
                <a:off x="0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Arc 1064"/>
              <p:cNvSpPr>
                <a:spLocks/>
              </p:cNvSpPr>
              <p:nvPr/>
            </p:nvSpPr>
            <p:spPr bwMode="auto">
              <a:xfrm flipV="1">
                <a:off x="9997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6" name="Group 1065"/>
            <p:cNvGrpSpPr>
              <a:grpSpLocks/>
            </p:cNvGrpSpPr>
            <p:nvPr/>
          </p:nvGrpSpPr>
          <p:grpSpPr bwMode="auto">
            <a:xfrm>
              <a:off x="4341" y="12664"/>
              <a:ext cx="2949" cy="525"/>
              <a:chOff x="0" y="0"/>
              <a:chExt cx="20000" cy="20000"/>
            </a:xfrm>
          </p:grpSpPr>
          <p:sp>
            <p:nvSpPr>
              <p:cNvPr id="2467" name="Arc 1066"/>
              <p:cNvSpPr>
                <a:spLocks/>
              </p:cNvSpPr>
              <p:nvPr/>
            </p:nvSpPr>
            <p:spPr bwMode="auto">
              <a:xfrm flipH="1" flipV="1">
                <a:off x="0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Arc 1067"/>
              <p:cNvSpPr>
                <a:spLocks/>
              </p:cNvSpPr>
              <p:nvPr/>
            </p:nvSpPr>
            <p:spPr bwMode="auto">
              <a:xfrm flipV="1">
                <a:off x="9997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7" name="Group 1068"/>
            <p:cNvGrpSpPr>
              <a:grpSpLocks/>
            </p:cNvGrpSpPr>
            <p:nvPr/>
          </p:nvGrpSpPr>
          <p:grpSpPr bwMode="auto">
            <a:xfrm>
              <a:off x="4581" y="12184"/>
              <a:ext cx="2589" cy="525"/>
              <a:chOff x="0" y="0"/>
              <a:chExt cx="20000" cy="20000"/>
            </a:xfrm>
          </p:grpSpPr>
          <p:sp>
            <p:nvSpPr>
              <p:cNvPr id="2465" name="Arc 1069"/>
              <p:cNvSpPr>
                <a:spLocks/>
              </p:cNvSpPr>
              <p:nvPr/>
            </p:nvSpPr>
            <p:spPr bwMode="auto">
              <a:xfrm flipH="1" flipV="1">
                <a:off x="0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Arc 1070"/>
              <p:cNvSpPr>
                <a:spLocks/>
              </p:cNvSpPr>
              <p:nvPr/>
            </p:nvSpPr>
            <p:spPr bwMode="auto">
              <a:xfrm flipV="1">
                <a:off x="9997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" name="Group 1071"/>
            <p:cNvGrpSpPr>
              <a:grpSpLocks/>
            </p:cNvGrpSpPr>
            <p:nvPr/>
          </p:nvGrpSpPr>
          <p:grpSpPr bwMode="auto">
            <a:xfrm>
              <a:off x="4821" y="11344"/>
              <a:ext cx="1989" cy="645"/>
              <a:chOff x="0" y="0"/>
              <a:chExt cx="20000" cy="20000"/>
            </a:xfrm>
          </p:grpSpPr>
          <p:sp>
            <p:nvSpPr>
              <p:cNvPr id="2463" name="Arc 1072"/>
              <p:cNvSpPr>
                <a:spLocks/>
              </p:cNvSpPr>
              <p:nvPr/>
            </p:nvSpPr>
            <p:spPr bwMode="auto">
              <a:xfrm flipH="1" flipV="1">
                <a:off x="0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Arc 1073"/>
              <p:cNvSpPr>
                <a:spLocks/>
              </p:cNvSpPr>
              <p:nvPr/>
            </p:nvSpPr>
            <p:spPr bwMode="auto">
              <a:xfrm flipV="1">
                <a:off x="9997" y="0"/>
                <a:ext cx="10003" cy="200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705 h 21600"/>
                  <a:gd name="T4" fmla="*/ 0 w 21600"/>
                  <a:gd name="T5" fmla="*/ 270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" name="Line 1074"/>
            <p:cNvSpPr>
              <a:spLocks noChangeShapeType="1"/>
            </p:cNvSpPr>
            <p:nvPr/>
          </p:nvSpPr>
          <p:spPr bwMode="auto">
            <a:xfrm>
              <a:off x="2661" y="10624"/>
              <a:ext cx="0" cy="3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Line 1075"/>
            <p:cNvSpPr>
              <a:spLocks noChangeShapeType="1"/>
            </p:cNvSpPr>
            <p:nvPr/>
          </p:nvSpPr>
          <p:spPr bwMode="auto">
            <a:xfrm>
              <a:off x="8901" y="10624"/>
              <a:ext cx="0" cy="3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Line 1076"/>
            <p:cNvSpPr>
              <a:spLocks noChangeShapeType="1"/>
            </p:cNvSpPr>
            <p:nvPr/>
          </p:nvSpPr>
          <p:spPr bwMode="auto">
            <a:xfrm flipV="1">
              <a:off x="6021" y="10144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Line 1077"/>
            <p:cNvSpPr>
              <a:spLocks noChangeShapeType="1"/>
            </p:cNvSpPr>
            <p:nvPr/>
          </p:nvSpPr>
          <p:spPr bwMode="auto">
            <a:xfrm flipV="1">
              <a:off x="5661" y="10144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" name="Rectangle 1079"/>
          <p:cNvSpPr>
            <a:spLocks noChangeArrowheads="1"/>
          </p:cNvSpPr>
          <p:nvPr/>
        </p:nvSpPr>
        <p:spPr bwMode="auto">
          <a:xfrm>
            <a:off x="7538462" y="2806034"/>
            <a:ext cx="1219200" cy="990600"/>
          </a:xfrm>
          <a:prstGeom prst="rect">
            <a:avLst/>
          </a:prstGeom>
          <a:solidFill>
            <a:srgbClr val="333333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pic>
        <p:nvPicPr>
          <p:cNvPr id="2058" name="Picture 108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49" y="2732847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oup 1083"/>
          <p:cNvGrpSpPr>
            <a:grpSpLocks/>
          </p:cNvGrpSpPr>
          <p:nvPr/>
        </p:nvGrpSpPr>
        <p:grpSpPr bwMode="auto">
          <a:xfrm>
            <a:off x="4260806" y="2598088"/>
            <a:ext cx="1443038" cy="1371600"/>
            <a:chOff x="2661" y="11224"/>
            <a:chExt cx="4320" cy="3120"/>
          </a:xfrm>
        </p:grpSpPr>
        <p:sp>
          <p:nvSpPr>
            <p:cNvPr id="2084" name="Line 1084"/>
            <p:cNvSpPr>
              <a:spLocks noChangeShapeType="1"/>
            </p:cNvSpPr>
            <p:nvPr/>
          </p:nvSpPr>
          <p:spPr bwMode="auto">
            <a:xfrm>
              <a:off x="2661" y="14344"/>
              <a:ext cx="430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1085"/>
            <p:cNvSpPr>
              <a:spLocks noChangeShapeType="1"/>
            </p:cNvSpPr>
            <p:nvPr/>
          </p:nvSpPr>
          <p:spPr bwMode="auto">
            <a:xfrm>
              <a:off x="2661" y="11581"/>
              <a:ext cx="20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1086"/>
            <p:cNvSpPr>
              <a:spLocks noChangeShapeType="1"/>
            </p:cNvSpPr>
            <p:nvPr/>
          </p:nvSpPr>
          <p:spPr bwMode="auto">
            <a:xfrm>
              <a:off x="4995" y="11595"/>
              <a:ext cx="19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7" name="Group 1087"/>
            <p:cNvGrpSpPr>
              <a:grpSpLocks/>
            </p:cNvGrpSpPr>
            <p:nvPr/>
          </p:nvGrpSpPr>
          <p:grpSpPr bwMode="auto">
            <a:xfrm>
              <a:off x="2812" y="11848"/>
              <a:ext cx="4070" cy="2318"/>
              <a:chOff x="2812" y="11848"/>
              <a:chExt cx="4070" cy="2318"/>
            </a:xfrm>
          </p:grpSpPr>
          <p:grpSp>
            <p:nvGrpSpPr>
              <p:cNvPr id="2404" name="Group 1088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440" name="Arc 1089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1" name="Arc 1090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5" name="Group 1091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438" name="Arc 109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9" name="Arc 1093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6" name="Group 1094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436" name="Arc 109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7" name="Arc 1096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7" name="Group 1097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434" name="Arc 109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5" name="Arc 1099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8" name="Group 1100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432" name="Arc 1101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3" name="Arc 1102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9" name="Group 1103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430" name="Arc 1104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1" name="Arc 1105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0" name="Group 1106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428" name="Arc 110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rc 1108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1" name="Group 1109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426" name="Arc 1110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" name="Arc 1111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12" name="Arc 1112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Arc 1113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14" name="Group 1114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424" name="Arc 111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5" name="Arc 1116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5" name="Group 1117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422" name="Arc 111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rc 1119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6" name="Group 1120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420" name="Arc 112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1" name="Arc 1122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7" name="Group 1123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418" name="Arc 112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9" name="Arc 1125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88" name="Line 1126"/>
            <p:cNvSpPr>
              <a:spLocks noChangeShapeType="1"/>
            </p:cNvSpPr>
            <p:nvPr/>
          </p:nvSpPr>
          <p:spPr bwMode="auto">
            <a:xfrm>
              <a:off x="2661" y="11581"/>
              <a:ext cx="0" cy="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1127"/>
            <p:cNvSpPr>
              <a:spLocks noChangeShapeType="1"/>
            </p:cNvSpPr>
            <p:nvPr/>
          </p:nvSpPr>
          <p:spPr bwMode="auto">
            <a:xfrm>
              <a:off x="6962" y="11581"/>
              <a:ext cx="0" cy="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1128"/>
            <p:cNvSpPr>
              <a:spLocks noChangeShapeType="1"/>
            </p:cNvSpPr>
            <p:nvPr/>
          </p:nvSpPr>
          <p:spPr bwMode="auto">
            <a:xfrm flipV="1">
              <a:off x="4977" y="11224"/>
              <a:ext cx="0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1129"/>
            <p:cNvSpPr>
              <a:spLocks noChangeShapeType="1"/>
            </p:cNvSpPr>
            <p:nvPr/>
          </p:nvSpPr>
          <p:spPr bwMode="auto">
            <a:xfrm flipV="1">
              <a:off x="4729" y="11224"/>
              <a:ext cx="0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2" name="Group 1130"/>
            <p:cNvGrpSpPr>
              <a:grpSpLocks/>
            </p:cNvGrpSpPr>
            <p:nvPr/>
          </p:nvGrpSpPr>
          <p:grpSpPr bwMode="auto">
            <a:xfrm rot="1077084">
              <a:off x="3377" y="12426"/>
              <a:ext cx="1693" cy="1792"/>
              <a:chOff x="2812" y="11848"/>
              <a:chExt cx="4070" cy="2318"/>
            </a:xfrm>
          </p:grpSpPr>
          <p:grpSp>
            <p:nvGrpSpPr>
              <p:cNvPr id="2366" name="Group 1131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402" name="Arc 1132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3" name="Arc 1133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7" name="Group 1134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400" name="Arc 113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1" name="Arc 1136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8" name="Group 1137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398" name="Arc 113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9" name="Arc 1139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9" name="Group 1140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396" name="Arc 114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7" name="Arc 1142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0" name="Group 1143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394" name="Arc 1144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Arc 1145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1" name="Group 1146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392" name="Arc 1147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Arc 1148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2" name="Group 1149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390" name="Arc 1150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Arc 1151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3" name="Group 1152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388" name="Arc 1153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rc 1154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4" name="Arc 1155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Arc 1156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76" name="Group 1157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386" name="Arc 115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Arc 1159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7" name="Group 1160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384" name="Arc 116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Arc 1162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8" name="Group 1163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382" name="Arc 116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rc 1165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9" name="Group 1166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380" name="Arc 116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Arc 1168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3" name="Group 1169"/>
            <p:cNvGrpSpPr>
              <a:grpSpLocks/>
            </p:cNvGrpSpPr>
            <p:nvPr/>
          </p:nvGrpSpPr>
          <p:grpSpPr bwMode="auto">
            <a:xfrm rot="-5080264">
              <a:off x="2781" y="11822"/>
              <a:ext cx="1202" cy="1440"/>
              <a:chOff x="2812" y="11848"/>
              <a:chExt cx="4070" cy="2318"/>
            </a:xfrm>
          </p:grpSpPr>
          <p:grpSp>
            <p:nvGrpSpPr>
              <p:cNvPr id="2328" name="Group 1170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364" name="Arc 1171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rc 1172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9" name="Group 1173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362" name="Arc 117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Arc 1175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0" name="Group 1176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360" name="Arc 117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Arc 1178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1" name="Group 1179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358" name="Arc 1180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Arc 1181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2" name="Group 1182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356" name="Arc 1183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Arc 1184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3" name="Group 1185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354" name="Arc 1186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Arc 1187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4" name="Group 1188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352" name="Arc 118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Arc 1190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5" name="Group 1191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350" name="Arc 1192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Arc 1193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36" name="Arc 1194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Arc 1195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38" name="Group 1196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348" name="Arc 119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rc 1198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9" name="Group 1199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346" name="Arc 120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Arc 1201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0" name="Group 1202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344" name="Arc 120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Arc 1204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1" name="Group 1205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342" name="Arc 120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rc 1207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4" name="Group 1208"/>
            <p:cNvGrpSpPr>
              <a:grpSpLocks/>
            </p:cNvGrpSpPr>
            <p:nvPr/>
          </p:nvGrpSpPr>
          <p:grpSpPr bwMode="auto">
            <a:xfrm rot="1077084">
              <a:off x="4708" y="12299"/>
              <a:ext cx="2036" cy="1872"/>
              <a:chOff x="2812" y="11848"/>
              <a:chExt cx="4070" cy="2318"/>
            </a:xfrm>
          </p:grpSpPr>
          <p:grpSp>
            <p:nvGrpSpPr>
              <p:cNvPr id="2290" name="Group 1209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326" name="Arc 1210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Arc 1211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1" name="Group 1212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324" name="Arc 121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rc 1214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2" name="Group 1215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322" name="Arc 121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Arc 1217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3" name="Group 1218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320" name="Arc 121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Arc 1220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4" name="Group 1221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318" name="Arc 1222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Arc 1223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5" name="Group 1224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316" name="Arc 1225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Arc 1226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6" name="Group 1227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314" name="Arc 122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Arc 1229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7" name="Group 1230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312" name="Arc 1231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Arc 1232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8" name="Arc 1233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Arc 1234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00" name="Group 1235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310" name="Arc 123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1" name="Arc 1237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1" name="Group 1238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308" name="Arc 123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rc 1240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2" name="Group 1241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306" name="Arc 124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Arc 1243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3" name="Group 1244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304" name="Arc 124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Arc 1246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5" name="Group 1247"/>
            <p:cNvGrpSpPr>
              <a:grpSpLocks/>
            </p:cNvGrpSpPr>
            <p:nvPr/>
          </p:nvGrpSpPr>
          <p:grpSpPr bwMode="auto">
            <a:xfrm rot="1077084">
              <a:off x="5544" y="11586"/>
              <a:ext cx="1324" cy="1431"/>
              <a:chOff x="2812" y="11848"/>
              <a:chExt cx="4070" cy="2318"/>
            </a:xfrm>
          </p:grpSpPr>
          <p:grpSp>
            <p:nvGrpSpPr>
              <p:cNvPr id="2252" name="Group 1248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288" name="Arc 1249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Arc 1250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3" name="Group 1251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286" name="Arc 125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Arc 1253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4" name="Group 1254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284" name="Arc 125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rc 1256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" name="Group 1257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282" name="Arc 125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Arc 1259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6" name="Group 1260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280" name="Arc 1261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Arc 1262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7" name="Group 1263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278" name="Arc 1264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Arc 1265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8" name="Group 1266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276" name="Arc 126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Arc 1268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9" name="Group 1269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274" name="Arc 1270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Arc 1271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" name="Arc 1272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Arc 1273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62" name="Group 1274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272" name="Arc 127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Arc 1276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3" name="Group 1277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270" name="Arc 127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Arc 1279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4" name="Group 1280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268" name="Arc 128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rc 1282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5" name="Group 1283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266" name="Arc 128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Arc 1285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6" name="Group 1286"/>
            <p:cNvGrpSpPr>
              <a:grpSpLocks/>
            </p:cNvGrpSpPr>
            <p:nvPr/>
          </p:nvGrpSpPr>
          <p:grpSpPr bwMode="auto">
            <a:xfrm rot="1077084">
              <a:off x="4096" y="11580"/>
              <a:ext cx="1378" cy="1178"/>
              <a:chOff x="2812" y="11848"/>
              <a:chExt cx="4070" cy="2318"/>
            </a:xfrm>
          </p:grpSpPr>
          <p:grpSp>
            <p:nvGrpSpPr>
              <p:cNvPr id="2214" name="Group 1287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250" name="Arc 1288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rc 1289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15" name="Group 1290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248" name="Arc 129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Arc 1292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16" name="Group 1293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246" name="Arc 129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Arc 1295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17" name="Group 1296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244" name="Arc 129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rc 1298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18" name="Group 1299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242" name="Arc 1300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Arc 1301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19" name="Group 1302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240" name="Arc 1303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Arc 1304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0" name="Group 1305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238" name="Arc 130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Arc 1307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1" name="Group 1308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236" name="Arc 1309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Arc 1310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22" name="Arc 1311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Arc 1312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24" name="Group 1313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234" name="Arc 131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Arc 1315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5" name="Group 1316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232" name="Arc 131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Arc 1318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6" name="Group 1319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230" name="Arc 132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Arc 1321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7" name="Group 1322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228" name="Arc 132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rc 1324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7" name="Group 1325"/>
            <p:cNvGrpSpPr>
              <a:grpSpLocks/>
            </p:cNvGrpSpPr>
            <p:nvPr/>
          </p:nvGrpSpPr>
          <p:grpSpPr bwMode="auto">
            <a:xfrm rot="-2712556">
              <a:off x="5391" y="13048"/>
              <a:ext cx="1242" cy="959"/>
              <a:chOff x="2812" y="11848"/>
              <a:chExt cx="4070" cy="2318"/>
            </a:xfrm>
          </p:grpSpPr>
          <p:grpSp>
            <p:nvGrpSpPr>
              <p:cNvPr id="2176" name="Group 1326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212" name="Arc 1327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Arc 1328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7" name="Group 1329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210" name="Arc 133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rc 1331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8" name="Group 1332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208" name="Arc 133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Arc 1334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9" name="Group 1335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206" name="Arc 133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Arc 1337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0" name="Group 1338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204" name="Arc 1339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rc 1340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1" name="Group 1341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202" name="Arc 1342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Arc 1343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2" name="Group 1344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200" name="Arc 134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Arc 1346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3" name="Group 1347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198" name="Arc 1348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Arc 1349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84" name="Arc 1350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Arc 1351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6" name="Group 1352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196" name="Arc 135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Arc 1354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7" name="Group 1355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194" name="Arc 135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Arc 1357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8" name="Group 1358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192" name="Arc 135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Arc 1360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9" name="Group 1361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190" name="Arc 136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Arc 1363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8" name="Group 1364"/>
            <p:cNvGrpSpPr>
              <a:grpSpLocks/>
            </p:cNvGrpSpPr>
            <p:nvPr/>
          </p:nvGrpSpPr>
          <p:grpSpPr bwMode="auto">
            <a:xfrm rot="1077084">
              <a:off x="2782" y="11580"/>
              <a:ext cx="1079" cy="959"/>
              <a:chOff x="2812" y="11848"/>
              <a:chExt cx="4070" cy="2318"/>
            </a:xfrm>
          </p:grpSpPr>
          <p:grpSp>
            <p:nvGrpSpPr>
              <p:cNvPr id="2138" name="Group 1365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174" name="Arc 1366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rc 1367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39" name="Group 1368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172" name="Arc 136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Arc 1370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0" name="Group 1371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170" name="Arc 1372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Arc 1373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1" name="Group 1374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168" name="Arc 137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rc 1376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2" name="Group 1377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166" name="Arc 1378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Arc 1379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3" name="Group 1380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164" name="Arc 1381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Arc 1382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4" name="Group 1383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162" name="Arc 138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rc 1385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5" name="Group 1386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160" name="Arc 1387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Arc 1388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6" name="Arc 1389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Arc 1390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48" name="Group 1391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158" name="Arc 139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Arc 1393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" name="Group 1394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156" name="Arc 139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rc 1396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0" name="Group 1397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154" name="Arc 139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Arc 1399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" name="Group 1400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152" name="Arc 140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Arc 1402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9" name="Group 1403"/>
            <p:cNvGrpSpPr>
              <a:grpSpLocks/>
            </p:cNvGrpSpPr>
            <p:nvPr/>
          </p:nvGrpSpPr>
          <p:grpSpPr bwMode="auto">
            <a:xfrm rot="-1716229">
              <a:off x="2778" y="13142"/>
              <a:ext cx="1079" cy="959"/>
              <a:chOff x="2812" y="11848"/>
              <a:chExt cx="4070" cy="2318"/>
            </a:xfrm>
          </p:grpSpPr>
          <p:grpSp>
            <p:nvGrpSpPr>
              <p:cNvPr id="2100" name="Group 1404"/>
              <p:cNvGrpSpPr>
                <a:grpSpLocks/>
              </p:cNvGrpSpPr>
              <p:nvPr/>
            </p:nvGrpSpPr>
            <p:grpSpPr bwMode="auto">
              <a:xfrm>
                <a:off x="3110" y="12237"/>
                <a:ext cx="298" cy="1819"/>
                <a:chOff x="0" y="0"/>
                <a:chExt cx="20000" cy="20000"/>
              </a:xfrm>
            </p:grpSpPr>
            <p:sp>
              <p:nvSpPr>
                <p:cNvPr id="2136" name="Arc 1405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Arc 1406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1" name="Group 1407"/>
              <p:cNvGrpSpPr>
                <a:grpSpLocks/>
              </p:cNvGrpSpPr>
              <p:nvPr/>
            </p:nvGrpSpPr>
            <p:grpSpPr bwMode="auto">
              <a:xfrm>
                <a:off x="4398" y="11848"/>
                <a:ext cx="793" cy="215"/>
                <a:chOff x="0" y="0"/>
                <a:chExt cx="20001" cy="20000"/>
              </a:xfrm>
            </p:grpSpPr>
            <p:sp>
              <p:nvSpPr>
                <p:cNvPr id="2134" name="Arc 140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rc 1409"/>
                <p:cNvSpPr>
                  <a:spLocks/>
                </p:cNvSpPr>
                <p:nvPr/>
              </p:nvSpPr>
              <p:spPr bwMode="auto">
                <a:xfrm flipV="1">
                  <a:off x="9992" y="0"/>
                  <a:ext cx="1000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2" name="Group 1410"/>
              <p:cNvGrpSpPr>
                <a:grpSpLocks/>
              </p:cNvGrpSpPr>
              <p:nvPr/>
            </p:nvGrpSpPr>
            <p:grpSpPr bwMode="auto">
              <a:xfrm>
                <a:off x="6186" y="12237"/>
                <a:ext cx="299" cy="1713"/>
                <a:chOff x="0" y="0"/>
                <a:chExt cx="20000" cy="19999"/>
              </a:xfrm>
            </p:grpSpPr>
            <p:sp>
              <p:nvSpPr>
                <p:cNvPr id="2132" name="Arc 141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Arc 1412"/>
                <p:cNvSpPr>
                  <a:spLocks/>
                </p:cNvSpPr>
                <p:nvPr/>
              </p:nvSpPr>
              <p:spPr bwMode="auto">
                <a:xfrm flipH="1" flipV="1">
                  <a:off x="0" y="9995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3" name="Group 1413"/>
              <p:cNvGrpSpPr>
                <a:grpSpLocks/>
              </p:cNvGrpSpPr>
              <p:nvPr/>
            </p:nvGrpSpPr>
            <p:grpSpPr bwMode="auto">
              <a:xfrm>
                <a:off x="5789" y="12023"/>
                <a:ext cx="299" cy="2033"/>
                <a:chOff x="0" y="0"/>
                <a:chExt cx="20000" cy="20001"/>
              </a:xfrm>
            </p:grpSpPr>
            <p:sp>
              <p:nvSpPr>
                <p:cNvPr id="2130" name="Arc 141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Arc 1415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4" name="Group 1416"/>
              <p:cNvGrpSpPr>
                <a:grpSpLocks/>
              </p:cNvGrpSpPr>
              <p:nvPr/>
            </p:nvGrpSpPr>
            <p:grpSpPr bwMode="auto">
              <a:xfrm>
                <a:off x="2812" y="12451"/>
                <a:ext cx="199" cy="1177"/>
                <a:chOff x="0" y="1"/>
                <a:chExt cx="20000" cy="19999"/>
              </a:xfrm>
            </p:grpSpPr>
            <p:sp>
              <p:nvSpPr>
                <p:cNvPr id="2128" name="Arc 1417"/>
                <p:cNvSpPr>
                  <a:spLocks/>
                </p:cNvSpPr>
                <p:nvPr/>
              </p:nvSpPr>
              <p:spPr bwMode="auto">
                <a:xfrm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rc 1418"/>
                <p:cNvSpPr>
                  <a:spLocks/>
                </p:cNvSpPr>
                <p:nvPr/>
              </p:nvSpPr>
              <p:spPr bwMode="auto">
                <a:xfrm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5" name="Group 1419"/>
              <p:cNvGrpSpPr>
                <a:grpSpLocks/>
              </p:cNvGrpSpPr>
              <p:nvPr/>
            </p:nvGrpSpPr>
            <p:grpSpPr bwMode="auto">
              <a:xfrm>
                <a:off x="6683" y="12451"/>
                <a:ext cx="199" cy="1177"/>
                <a:chOff x="0" y="1"/>
                <a:chExt cx="20000" cy="19999"/>
              </a:xfrm>
            </p:grpSpPr>
            <p:sp>
              <p:nvSpPr>
                <p:cNvPr id="2126" name="Arc 1420"/>
                <p:cNvSpPr>
                  <a:spLocks/>
                </p:cNvSpPr>
                <p:nvPr/>
              </p:nvSpPr>
              <p:spPr bwMode="auto">
                <a:xfrm flipH="1" flipV="1">
                  <a:off x="0" y="9994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Arc 1421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0000" cy="100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6" name="Group 1422"/>
              <p:cNvGrpSpPr>
                <a:grpSpLocks/>
              </p:cNvGrpSpPr>
              <p:nvPr/>
            </p:nvGrpSpPr>
            <p:grpSpPr bwMode="auto">
              <a:xfrm>
                <a:off x="5390" y="12026"/>
                <a:ext cx="299" cy="2033"/>
                <a:chOff x="0" y="0"/>
                <a:chExt cx="20000" cy="20001"/>
              </a:xfrm>
            </p:grpSpPr>
            <p:sp>
              <p:nvSpPr>
                <p:cNvPr id="2124" name="Arc 142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Arc 1424"/>
                <p:cNvSpPr>
                  <a:spLocks/>
                </p:cNvSpPr>
                <p:nvPr/>
              </p:nvSpPr>
              <p:spPr bwMode="auto">
                <a:xfrm flipH="1" flipV="1">
                  <a:off x="0" y="9997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7" name="Group 1425"/>
              <p:cNvGrpSpPr>
                <a:grpSpLocks/>
              </p:cNvGrpSpPr>
              <p:nvPr/>
            </p:nvGrpSpPr>
            <p:grpSpPr bwMode="auto">
              <a:xfrm>
                <a:off x="3902" y="12115"/>
                <a:ext cx="496" cy="2051"/>
                <a:chOff x="0" y="0"/>
                <a:chExt cx="20000" cy="20000"/>
              </a:xfrm>
            </p:grpSpPr>
            <p:sp>
              <p:nvSpPr>
                <p:cNvPr id="2122" name="Arc 1426"/>
                <p:cNvSpPr>
                  <a:spLocks/>
                </p:cNvSpPr>
                <p:nvPr/>
              </p:nvSpPr>
              <p:spPr bwMode="auto">
                <a:xfrm flipV="1">
                  <a:off x="0" y="9996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rc 1427"/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10004"/>
                </a:xfrm>
                <a:custGeom>
                  <a:avLst/>
                  <a:gdLst>
                    <a:gd name="T0" fmla="*/ 0 w 21600"/>
                    <a:gd name="T1" fmla="*/ 0 h 21600"/>
                    <a:gd name="T2" fmla="*/ 2705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8" name="Arc 1428"/>
              <p:cNvSpPr>
                <a:spLocks/>
              </p:cNvSpPr>
              <p:nvPr/>
            </p:nvSpPr>
            <p:spPr bwMode="auto">
              <a:xfrm flipV="1">
                <a:off x="3653" y="13114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Arc 1429"/>
              <p:cNvSpPr>
                <a:spLocks/>
              </p:cNvSpPr>
              <p:nvPr/>
            </p:nvSpPr>
            <p:spPr bwMode="auto">
              <a:xfrm>
                <a:off x="3653" y="12205"/>
                <a:ext cx="299" cy="9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1430"/>
              <p:cNvGrpSpPr>
                <a:grpSpLocks/>
              </p:cNvGrpSpPr>
              <p:nvPr/>
            </p:nvGrpSpPr>
            <p:grpSpPr bwMode="auto">
              <a:xfrm>
                <a:off x="3653" y="13363"/>
                <a:ext cx="2465" cy="625"/>
                <a:chOff x="0" y="0"/>
                <a:chExt cx="20000" cy="20000"/>
              </a:xfrm>
            </p:grpSpPr>
            <p:sp>
              <p:nvSpPr>
                <p:cNvPr id="2120" name="Arc 143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Arc 1432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1" name="Group 1433"/>
              <p:cNvGrpSpPr>
                <a:grpSpLocks/>
              </p:cNvGrpSpPr>
              <p:nvPr/>
            </p:nvGrpSpPr>
            <p:grpSpPr bwMode="auto">
              <a:xfrm>
                <a:off x="3819" y="13096"/>
                <a:ext cx="2031" cy="390"/>
                <a:chOff x="0" y="0"/>
                <a:chExt cx="20000" cy="20000"/>
              </a:xfrm>
            </p:grpSpPr>
            <p:sp>
              <p:nvSpPr>
                <p:cNvPr id="2118" name="Arc 143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Arc 1435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2" name="Group 1436"/>
              <p:cNvGrpSpPr>
                <a:grpSpLocks/>
              </p:cNvGrpSpPr>
              <p:nvPr/>
            </p:nvGrpSpPr>
            <p:grpSpPr bwMode="auto">
              <a:xfrm>
                <a:off x="3984" y="12739"/>
                <a:ext cx="1785" cy="390"/>
                <a:chOff x="0" y="0"/>
                <a:chExt cx="20000" cy="20000"/>
              </a:xfrm>
            </p:grpSpPr>
            <p:sp>
              <p:nvSpPr>
                <p:cNvPr id="2116" name="Arc 143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rc 1438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3" name="Group 1439"/>
              <p:cNvGrpSpPr>
                <a:grpSpLocks/>
              </p:cNvGrpSpPr>
              <p:nvPr/>
            </p:nvGrpSpPr>
            <p:grpSpPr bwMode="auto">
              <a:xfrm>
                <a:off x="4150" y="12115"/>
                <a:ext cx="1372" cy="480"/>
                <a:chOff x="0" y="0"/>
                <a:chExt cx="20000" cy="20000"/>
              </a:xfrm>
            </p:grpSpPr>
            <p:sp>
              <p:nvSpPr>
                <p:cNvPr id="2114" name="Arc 144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Arc 1441"/>
                <p:cNvSpPr>
                  <a:spLocks/>
                </p:cNvSpPr>
                <p:nvPr/>
              </p:nvSpPr>
              <p:spPr bwMode="auto">
                <a:xfrm flipV="1">
                  <a:off x="9997" y="0"/>
                  <a:ext cx="1000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705 h 21600"/>
                    <a:gd name="T4" fmla="*/ 0 w 21600"/>
                    <a:gd name="T5" fmla="*/ 27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764" y="4475208"/>
            <a:ext cx="5488946" cy="1895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2325" y="418304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</a:t>
            </a:r>
            <a:r>
              <a:rPr lang="en-US" sz="1400" i="1" dirty="0" smtClean="0"/>
              <a:t>afer edge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353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obvious: rapid chemical reaction rates</a:t>
            </a:r>
          </a:p>
          <a:p>
            <a:endParaRPr lang="en-US" dirty="0" smtClean="0"/>
          </a:p>
          <a:p>
            <a:r>
              <a:rPr lang="en-US" dirty="0" smtClean="0"/>
              <a:t>Not obvious: much lower temperature processing</a:t>
            </a:r>
          </a:p>
          <a:p>
            <a:endParaRPr lang="en-US" dirty="0" smtClean="0"/>
          </a:p>
          <a:p>
            <a:r>
              <a:rPr lang="en-US" dirty="0" smtClean="0"/>
              <a:t>Lower material stresses from lower temperature processing</a:t>
            </a:r>
          </a:p>
          <a:p>
            <a:endParaRPr lang="en-US" dirty="0" smtClean="0"/>
          </a:p>
          <a:p>
            <a:r>
              <a:rPr lang="en-US" dirty="0" smtClean="0"/>
              <a:t>Highly uniform energy field (and temperature  +/- 3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C)</a:t>
            </a:r>
          </a:p>
          <a:p>
            <a:endParaRPr lang="en-US" dirty="0" smtClean="0"/>
          </a:p>
          <a:p>
            <a:r>
              <a:rPr lang="en-US" dirty="0" smtClean="0"/>
              <a:t>Selective application of energy to target materials</a:t>
            </a:r>
          </a:p>
          <a:p>
            <a:endParaRPr lang="en-US" dirty="0" smtClean="0"/>
          </a:p>
          <a:p>
            <a:r>
              <a:rPr lang="en-US" dirty="0" smtClean="0"/>
              <a:t>Digital, programmable, multi-step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Inherently Low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temperature-sensitive components</a:t>
            </a:r>
          </a:p>
          <a:p>
            <a:pPr lvl="1"/>
            <a:r>
              <a:rPr lang="en-US" dirty="0" smtClean="0"/>
              <a:t>Maximum thermal budgets are lowered (50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/>
              <a:t>- 100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C)</a:t>
            </a:r>
          </a:p>
          <a:p>
            <a:r>
              <a:rPr lang="en-US" dirty="0" smtClean="0"/>
              <a:t>Relief of CTE-mismatch stress between thermally different materials</a:t>
            </a:r>
          </a:p>
          <a:p>
            <a:pPr lvl="1"/>
            <a:r>
              <a:rPr lang="en-US" dirty="0" smtClean="0"/>
              <a:t>Bonding of glass and ceramics </a:t>
            </a:r>
            <a:r>
              <a:rPr lang="en-US" smtClean="0"/>
              <a:t>to </a:t>
            </a:r>
            <a:r>
              <a:rPr lang="en-US" smtClean="0"/>
              <a:t>organics and metals</a:t>
            </a:r>
            <a:endParaRPr lang="en-US" dirty="0" smtClean="0"/>
          </a:p>
          <a:p>
            <a:r>
              <a:rPr lang="en-US" dirty="0" smtClean="0"/>
              <a:t>Lowered shrinkage stress in adhesives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Reduced internal stress fractures from non-adiabatic thermal fronts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68" y="2902625"/>
            <a:ext cx="4224097" cy="2007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0" y="5312979"/>
            <a:ext cx="1447840" cy="107686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3197837" y="5250426"/>
            <a:ext cx="1558518" cy="1181905"/>
          </a:xfrm>
          <a:custGeom>
            <a:avLst/>
            <a:gdLst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37680 w 1484522"/>
              <a:gd name="connsiteY49" fmla="*/ 118242 h 1119352"/>
              <a:gd name="connsiteX50" fmla="*/ 1153446 w 1484522"/>
              <a:gd name="connsiteY50" fmla="*/ 94593 h 1119352"/>
              <a:gd name="connsiteX51" fmla="*/ 1082501 w 1484522"/>
              <a:gd name="connsiteY51" fmla="*/ 70945 h 1119352"/>
              <a:gd name="connsiteX52" fmla="*/ 1035204 w 1484522"/>
              <a:gd name="connsiteY52" fmla="*/ 55180 h 1119352"/>
              <a:gd name="connsiteX53" fmla="*/ 1011556 w 1484522"/>
              <a:gd name="connsiteY53" fmla="*/ 47297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53446 w 1484522"/>
              <a:gd name="connsiteY50" fmla="*/ 94593 h 1119352"/>
              <a:gd name="connsiteX51" fmla="*/ 1082501 w 1484522"/>
              <a:gd name="connsiteY51" fmla="*/ 70945 h 1119352"/>
              <a:gd name="connsiteX52" fmla="*/ 1035204 w 1484522"/>
              <a:gd name="connsiteY52" fmla="*/ 55180 h 1119352"/>
              <a:gd name="connsiteX53" fmla="*/ 1011556 w 1484522"/>
              <a:gd name="connsiteY53" fmla="*/ 47297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082501 w 1484522"/>
              <a:gd name="connsiteY51" fmla="*/ 70945 h 1119352"/>
              <a:gd name="connsiteX52" fmla="*/ 1035204 w 1484522"/>
              <a:gd name="connsiteY52" fmla="*/ 55180 h 1119352"/>
              <a:gd name="connsiteX53" fmla="*/ 1011556 w 1484522"/>
              <a:gd name="connsiteY53" fmla="*/ 47297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11556 w 1484522"/>
              <a:gd name="connsiteY53" fmla="*/ 47297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44647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27458 w 1484522"/>
              <a:gd name="connsiteY53" fmla="*/ 49948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24808 w 1484522"/>
              <a:gd name="connsiteY53" fmla="*/ 49948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46011 w 1484522"/>
              <a:gd name="connsiteY53" fmla="*/ 49948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36696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090384 w 1484522"/>
              <a:gd name="connsiteY48" fmla="*/ 134007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36696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135441 w 1484522"/>
              <a:gd name="connsiteY48" fmla="*/ 123406 h 1119352"/>
              <a:gd name="connsiteX49" fmla="*/ 1182738 w 1484522"/>
              <a:gd name="connsiteY49" fmla="*/ 107640 h 1119352"/>
              <a:gd name="connsiteX50" fmla="*/ 1174649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36696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135441 w 1484522"/>
              <a:gd name="connsiteY48" fmla="*/ 123406 h 1119352"/>
              <a:gd name="connsiteX49" fmla="*/ 1182738 w 1484522"/>
              <a:gd name="connsiteY49" fmla="*/ 107640 h 1119352"/>
              <a:gd name="connsiteX50" fmla="*/ 1203804 w 1484522"/>
              <a:gd name="connsiteY50" fmla="*/ 52186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36696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  <a:gd name="connsiteX0" fmla="*/ 1184977 w 1484522"/>
              <a:gd name="connsiteY0" fmla="*/ 86711 h 1119352"/>
              <a:gd name="connsiteX1" fmla="*/ 1184977 w 1484522"/>
              <a:gd name="connsiteY1" fmla="*/ 86711 h 1119352"/>
              <a:gd name="connsiteX2" fmla="*/ 1248039 w 1484522"/>
              <a:gd name="connsiteY2" fmla="*/ 165538 h 1119352"/>
              <a:gd name="connsiteX3" fmla="*/ 1295335 w 1484522"/>
              <a:gd name="connsiteY3" fmla="*/ 197069 h 1119352"/>
              <a:gd name="connsiteX4" fmla="*/ 1326866 w 1484522"/>
              <a:gd name="connsiteY4" fmla="*/ 244366 h 1119352"/>
              <a:gd name="connsiteX5" fmla="*/ 1342632 w 1484522"/>
              <a:gd name="connsiteY5" fmla="*/ 268014 h 1119352"/>
              <a:gd name="connsiteX6" fmla="*/ 1350515 w 1484522"/>
              <a:gd name="connsiteY6" fmla="*/ 315311 h 1119352"/>
              <a:gd name="connsiteX7" fmla="*/ 1342632 w 1484522"/>
              <a:gd name="connsiteY7" fmla="*/ 425669 h 1119352"/>
              <a:gd name="connsiteX8" fmla="*/ 1358397 w 1484522"/>
              <a:gd name="connsiteY8" fmla="*/ 614855 h 1119352"/>
              <a:gd name="connsiteX9" fmla="*/ 1366280 w 1484522"/>
              <a:gd name="connsiteY9" fmla="*/ 764628 h 1119352"/>
              <a:gd name="connsiteX10" fmla="*/ 1366280 w 1484522"/>
              <a:gd name="connsiteY10" fmla="*/ 906518 h 1119352"/>
              <a:gd name="connsiteX11" fmla="*/ 1358397 w 1484522"/>
              <a:gd name="connsiteY11" fmla="*/ 930166 h 1119352"/>
              <a:gd name="connsiteX12" fmla="*/ 1334749 w 1484522"/>
              <a:gd name="connsiteY12" fmla="*/ 945931 h 1119352"/>
              <a:gd name="connsiteX13" fmla="*/ 1318984 w 1484522"/>
              <a:gd name="connsiteY13" fmla="*/ 969580 h 1119352"/>
              <a:gd name="connsiteX14" fmla="*/ 1295335 w 1484522"/>
              <a:gd name="connsiteY14" fmla="*/ 977462 h 1119352"/>
              <a:gd name="connsiteX15" fmla="*/ 1232273 w 1484522"/>
              <a:gd name="connsiteY15" fmla="*/ 993228 h 1119352"/>
              <a:gd name="connsiteX16" fmla="*/ 546473 w 1484522"/>
              <a:gd name="connsiteY16" fmla="*/ 993228 h 1119352"/>
              <a:gd name="connsiteX17" fmla="*/ 499177 w 1484522"/>
              <a:gd name="connsiteY17" fmla="*/ 1001111 h 1119352"/>
              <a:gd name="connsiteX18" fmla="*/ 341522 w 1484522"/>
              <a:gd name="connsiteY18" fmla="*/ 1016876 h 1119352"/>
              <a:gd name="connsiteX19" fmla="*/ 152335 w 1484522"/>
              <a:gd name="connsiteY19" fmla="*/ 1008993 h 1119352"/>
              <a:gd name="connsiteX20" fmla="*/ 49860 w 1484522"/>
              <a:gd name="connsiteY20" fmla="*/ 993228 h 1119352"/>
              <a:gd name="connsiteX21" fmla="*/ 34094 w 1484522"/>
              <a:gd name="connsiteY21" fmla="*/ 969580 h 1119352"/>
              <a:gd name="connsiteX22" fmla="*/ 41977 w 1484522"/>
              <a:gd name="connsiteY22" fmla="*/ 922283 h 1119352"/>
              <a:gd name="connsiteX23" fmla="*/ 65625 w 1484522"/>
              <a:gd name="connsiteY23" fmla="*/ 874987 h 1119352"/>
              <a:gd name="connsiteX24" fmla="*/ 89273 w 1484522"/>
              <a:gd name="connsiteY24" fmla="*/ 851338 h 1119352"/>
              <a:gd name="connsiteX25" fmla="*/ 120804 w 1484522"/>
              <a:gd name="connsiteY25" fmla="*/ 804042 h 1119352"/>
              <a:gd name="connsiteX26" fmla="*/ 128687 w 1484522"/>
              <a:gd name="connsiteY26" fmla="*/ 756745 h 1119352"/>
              <a:gd name="connsiteX27" fmla="*/ 136570 w 1484522"/>
              <a:gd name="connsiteY27" fmla="*/ 717331 h 1119352"/>
              <a:gd name="connsiteX28" fmla="*/ 128687 w 1484522"/>
              <a:gd name="connsiteY28" fmla="*/ 630621 h 1119352"/>
              <a:gd name="connsiteX29" fmla="*/ 120804 w 1484522"/>
              <a:gd name="connsiteY29" fmla="*/ 606973 h 1119352"/>
              <a:gd name="connsiteX30" fmla="*/ 112922 w 1484522"/>
              <a:gd name="connsiteY30" fmla="*/ 575442 h 1119352"/>
              <a:gd name="connsiteX31" fmla="*/ 89273 w 1484522"/>
              <a:gd name="connsiteY31" fmla="*/ 504497 h 1119352"/>
              <a:gd name="connsiteX32" fmla="*/ 81391 w 1484522"/>
              <a:gd name="connsiteY32" fmla="*/ 480849 h 1119352"/>
              <a:gd name="connsiteX33" fmla="*/ 73508 w 1484522"/>
              <a:gd name="connsiteY33" fmla="*/ 457200 h 1119352"/>
              <a:gd name="connsiteX34" fmla="*/ 89273 w 1484522"/>
              <a:gd name="connsiteY34" fmla="*/ 378373 h 1119352"/>
              <a:gd name="connsiteX35" fmla="*/ 105039 w 1484522"/>
              <a:gd name="connsiteY35" fmla="*/ 354724 h 1119352"/>
              <a:gd name="connsiteX36" fmla="*/ 112922 w 1484522"/>
              <a:gd name="connsiteY36" fmla="*/ 331076 h 1119352"/>
              <a:gd name="connsiteX37" fmla="*/ 128687 w 1484522"/>
              <a:gd name="connsiteY37" fmla="*/ 307428 h 1119352"/>
              <a:gd name="connsiteX38" fmla="*/ 144453 w 1484522"/>
              <a:gd name="connsiteY38" fmla="*/ 260131 h 1119352"/>
              <a:gd name="connsiteX39" fmla="*/ 160218 w 1484522"/>
              <a:gd name="connsiteY39" fmla="*/ 212835 h 1119352"/>
              <a:gd name="connsiteX40" fmla="*/ 175984 w 1484522"/>
              <a:gd name="connsiteY40" fmla="*/ 149773 h 1119352"/>
              <a:gd name="connsiteX41" fmla="*/ 183866 w 1484522"/>
              <a:gd name="connsiteY41" fmla="*/ 126124 h 1119352"/>
              <a:gd name="connsiteX42" fmla="*/ 207515 w 1484522"/>
              <a:gd name="connsiteY42" fmla="*/ 110359 h 1119352"/>
              <a:gd name="connsiteX43" fmla="*/ 349404 w 1484522"/>
              <a:gd name="connsiteY43" fmla="*/ 134007 h 1119352"/>
              <a:gd name="connsiteX44" fmla="*/ 380935 w 1484522"/>
              <a:gd name="connsiteY44" fmla="*/ 141890 h 1119352"/>
              <a:gd name="connsiteX45" fmla="*/ 428232 w 1484522"/>
              <a:gd name="connsiteY45" fmla="*/ 157655 h 1119352"/>
              <a:gd name="connsiteX46" fmla="*/ 846018 w 1484522"/>
              <a:gd name="connsiteY46" fmla="*/ 149773 h 1119352"/>
              <a:gd name="connsiteX47" fmla="*/ 1058853 w 1484522"/>
              <a:gd name="connsiteY47" fmla="*/ 141890 h 1119352"/>
              <a:gd name="connsiteX48" fmla="*/ 1135441 w 1484522"/>
              <a:gd name="connsiteY48" fmla="*/ 123406 h 1119352"/>
              <a:gd name="connsiteX49" fmla="*/ 1182738 w 1484522"/>
              <a:gd name="connsiteY49" fmla="*/ 107640 h 1119352"/>
              <a:gd name="connsiteX50" fmla="*/ 1179950 w 1484522"/>
              <a:gd name="connsiteY50" fmla="*/ 70739 h 1119352"/>
              <a:gd name="connsiteX51" fmla="*/ 1183218 w 1484522"/>
              <a:gd name="connsiteY51" fmla="*/ 15285 h 1119352"/>
              <a:gd name="connsiteX52" fmla="*/ 1035204 w 1484522"/>
              <a:gd name="connsiteY52" fmla="*/ 55180 h 1119352"/>
              <a:gd name="connsiteX53" fmla="*/ 1099020 w 1484522"/>
              <a:gd name="connsiteY53" fmla="*/ 36696 h 1119352"/>
              <a:gd name="connsiteX54" fmla="*/ 940611 w 1484522"/>
              <a:gd name="connsiteY54" fmla="*/ 31531 h 1119352"/>
              <a:gd name="connsiteX55" fmla="*/ 916963 w 1484522"/>
              <a:gd name="connsiteY55" fmla="*/ 23649 h 1119352"/>
              <a:gd name="connsiteX56" fmla="*/ 814487 w 1484522"/>
              <a:gd name="connsiteY56" fmla="*/ 7883 h 1119352"/>
              <a:gd name="connsiteX57" fmla="*/ 443997 w 1484522"/>
              <a:gd name="connsiteY57" fmla="*/ 15766 h 1119352"/>
              <a:gd name="connsiteX58" fmla="*/ 309991 w 1484522"/>
              <a:gd name="connsiteY58" fmla="*/ 31531 h 1119352"/>
              <a:gd name="connsiteX59" fmla="*/ 128687 w 1484522"/>
              <a:gd name="connsiteY59" fmla="*/ 39414 h 1119352"/>
              <a:gd name="connsiteX60" fmla="*/ 81391 w 1484522"/>
              <a:gd name="connsiteY60" fmla="*/ 55180 h 1119352"/>
              <a:gd name="connsiteX61" fmla="*/ 57742 w 1484522"/>
              <a:gd name="connsiteY61" fmla="*/ 102476 h 1119352"/>
              <a:gd name="connsiteX62" fmla="*/ 41977 w 1484522"/>
              <a:gd name="connsiteY62" fmla="*/ 126124 h 1119352"/>
              <a:gd name="connsiteX63" fmla="*/ 18329 w 1484522"/>
              <a:gd name="connsiteY63" fmla="*/ 212835 h 1119352"/>
              <a:gd name="connsiteX64" fmla="*/ 10446 w 1484522"/>
              <a:gd name="connsiteY64" fmla="*/ 236483 h 1119352"/>
              <a:gd name="connsiteX65" fmla="*/ 10446 w 1484522"/>
              <a:gd name="connsiteY65" fmla="*/ 457200 h 1119352"/>
              <a:gd name="connsiteX66" fmla="*/ 26211 w 1484522"/>
              <a:gd name="connsiteY66" fmla="*/ 575442 h 1119352"/>
              <a:gd name="connsiteX67" fmla="*/ 18329 w 1484522"/>
              <a:gd name="connsiteY67" fmla="*/ 740980 h 1119352"/>
              <a:gd name="connsiteX68" fmla="*/ 10446 w 1484522"/>
              <a:gd name="connsiteY68" fmla="*/ 780393 h 1119352"/>
              <a:gd name="connsiteX69" fmla="*/ 2563 w 1484522"/>
              <a:gd name="connsiteY69" fmla="*/ 827690 h 1119352"/>
              <a:gd name="connsiteX70" fmla="*/ 18329 w 1484522"/>
              <a:gd name="connsiteY70" fmla="*/ 1008993 h 1119352"/>
              <a:gd name="connsiteX71" fmla="*/ 34094 w 1484522"/>
              <a:gd name="connsiteY71" fmla="*/ 1064173 h 1119352"/>
              <a:gd name="connsiteX72" fmla="*/ 57742 w 1484522"/>
              <a:gd name="connsiteY72" fmla="*/ 1079938 h 1119352"/>
              <a:gd name="connsiteX73" fmla="*/ 136570 w 1484522"/>
              <a:gd name="connsiteY73" fmla="*/ 1111469 h 1119352"/>
              <a:gd name="connsiteX74" fmla="*/ 160218 w 1484522"/>
              <a:gd name="connsiteY74" fmla="*/ 1119352 h 1119352"/>
              <a:gd name="connsiteX75" fmla="*/ 309991 w 1484522"/>
              <a:gd name="connsiteY75" fmla="*/ 1111469 h 1119352"/>
              <a:gd name="connsiteX76" fmla="*/ 333639 w 1484522"/>
              <a:gd name="connsiteY76" fmla="*/ 1103587 h 1119352"/>
              <a:gd name="connsiteX77" fmla="*/ 467646 w 1484522"/>
              <a:gd name="connsiteY77" fmla="*/ 1111469 h 1119352"/>
              <a:gd name="connsiteX78" fmla="*/ 688363 w 1484522"/>
              <a:gd name="connsiteY78" fmla="*/ 1095704 h 1119352"/>
              <a:gd name="connsiteX79" fmla="*/ 735660 w 1484522"/>
              <a:gd name="connsiteY79" fmla="*/ 1072055 h 1119352"/>
              <a:gd name="connsiteX80" fmla="*/ 814487 w 1484522"/>
              <a:gd name="connsiteY80" fmla="*/ 1056290 h 1119352"/>
              <a:gd name="connsiteX81" fmla="*/ 846018 w 1484522"/>
              <a:gd name="connsiteY81" fmla="*/ 1064173 h 1119352"/>
              <a:gd name="connsiteX82" fmla="*/ 893315 w 1484522"/>
              <a:gd name="connsiteY82" fmla="*/ 1079938 h 1119352"/>
              <a:gd name="connsiteX83" fmla="*/ 1200742 w 1484522"/>
              <a:gd name="connsiteY83" fmla="*/ 1072055 h 1119352"/>
              <a:gd name="connsiteX84" fmla="*/ 1232273 w 1484522"/>
              <a:gd name="connsiteY84" fmla="*/ 1064173 h 1119352"/>
              <a:gd name="connsiteX85" fmla="*/ 1287453 w 1484522"/>
              <a:gd name="connsiteY85" fmla="*/ 1056290 h 1119352"/>
              <a:gd name="connsiteX86" fmla="*/ 1350515 w 1484522"/>
              <a:gd name="connsiteY86" fmla="*/ 1040524 h 1119352"/>
              <a:gd name="connsiteX87" fmla="*/ 1397811 w 1484522"/>
              <a:gd name="connsiteY87" fmla="*/ 1024759 h 1119352"/>
              <a:gd name="connsiteX88" fmla="*/ 1413577 w 1484522"/>
              <a:gd name="connsiteY88" fmla="*/ 1001111 h 1119352"/>
              <a:gd name="connsiteX89" fmla="*/ 1429342 w 1484522"/>
              <a:gd name="connsiteY89" fmla="*/ 938049 h 1119352"/>
              <a:gd name="connsiteX90" fmla="*/ 1445108 w 1484522"/>
              <a:gd name="connsiteY90" fmla="*/ 890752 h 1119352"/>
              <a:gd name="connsiteX91" fmla="*/ 1460873 w 1484522"/>
              <a:gd name="connsiteY91" fmla="*/ 811924 h 1119352"/>
              <a:gd name="connsiteX92" fmla="*/ 1476639 w 1484522"/>
              <a:gd name="connsiteY92" fmla="*/ 764628 h 1119352"/>
              <a:gd name="connsiteX93" fmla="*/ 1484522 w 1484522"/>
              <a:gd name="connsiteY93" fmla="*/ 709449 h 1119352"/>
              <a:gd name="connsiteX94" fmla="*/ 1468756 w 1484522"/>
              <a:gd name="connsiteY94" fmla="*/ 504497 h 1119352"/>
              <a:gd name="connsiteX95" fmla="*/ 1452991 w 1484522"/>
              <a:gd name="connsiteY95" fmla="*/ 449318 h 1119352"/>
              <a:gd name="connsiteX96" fmla="*/ 1445108 w 1484522"/>
              <a:gd name="connsiteY96" fmla="*/ 417787 h 1119352"/>
              <a:gd name="connsiteX97" fmla="*/ 1429342 w 1484522"/>
              <a:gd name="connsiteY97" fmla="*/ 370490 h 1119352"/>
              <a:gd name="connsiteX98" fmla="*/ 1405694 w 1484522"/>
              <a:gd name="connsiteY98" fmla="*/ 299545 h 1119352"/>
              <a:gd name="connsiteX99" fmla="*/ 1389929 w 1484522"/>
              <a:gd name="connsiteY99" fmla="*/ 252249 h 1119352"/>
              <a:gd name="connsiteX100" fmla="*/ 1374163 w 1484522"/>
              <a:gd name="connsiteY100" fmla="*/ 173421 h 1119352"/>
              <a:gd name="connsiteX101" fmla="*/ 1366280 w 1484522"/>
              <a:gd name="connsiteY101" fmla="*/ 134007 h 1119352"/>
              <a:gd name="connsiteX102" fmla="*/ 1358397 w 1484522"/>
              <a:gd name="connsiteY102" fmla="*/ 110359 h 1119352"/>
              <a:gd name="connsiteX103" fmla="*/ 1279570 w 1484522"/>
              <a:gd name="connsiteY103" fmla="*/ 31531 h 1119352"/>
              <a:gd name="connsiteX104" fmla="*/ 1255922 w 1484522"/>
              <a:gd name="connsiteY104" fmla="*/ 15766 h 1119352"/>
              <a:gd name="connsiteX105" fmla="*/ 1208625 w 1484522"/>
              <a:gd name="connsiteY105" fmla="*/ 0 h 1119352"/>
              <a:gd name="connsiteX106" fmla="*/ 1177094 w 1484522"/>
              <a:gd name="connsiteY106" fmla="*/ 7883 h 1119352"/>
              <a:gd name="connsiteX107" fmla="*/ 1184977 w 1484522"/>
              <a:gd name="connsiteY107" fmla="*/ 86711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484522" h="1119352">
                <a:moveTo>
                  <a:pt x="1184977" y="86711"/>
                </a:moveTo>
                <a:lnTo>
                  <a:pt x="1184977" y="86711"/>
                </a:lnTo>
                <a:cubicBezTo>
                  <a:pt x="1202172" y="110783"/>
                  <a:pt x="1222562" y="145723"/>
                  <a:pt x="1248039" y="165538"/>
                </a:cubicBezTo>
                <a:cubicBezTo>
                  <a:pt x="1262995" y="177171"/>
                  <a:pt x="1295335" y="197069"/>
                  <a:pt x="1295335" y="197069"/>
                </a:cubicBezTo>
                <a:lnTo>
                  <a:pt x="1326866" y="244366"/>
                </a:lnTo>
                <a:lnTo>
                  <a:pt x="1342632" y="268014"/>
                </a:lnTo>
                <a:cubicBezTo>
                  <a:pt x="1345260" y="283780"/>
                  <a:pt x="1350515" y="299328"/>
                  <a:pt x="1350515" y="315311"/>
                </a:cubicBezTo>
                <a:cubicBezTo>
                  <a:pt x="1350515" y="352191"/>
                  <a:pt x="1342632" y="388789"/>
                  <a:pt x="1342632" y="425669"/>
                </a:cubicBezTo>
                <a:cubicBezTo>
                  <a:pt x="1342632" y="574670"/>
                  <a:pt x="1334292" y="542535"/>
                  <a:pt x="1358397" y="614855"/>
                </a:cubicBezTo>
                <a:cubicBezTo>
                  <a:pt x="1361025" y="664779"/>
                  <a:pt x="1363256" y="714726"/>
                  <a:pt x="1366280" y="764628"/>
                </a:cubicBezTo>
                <a:cubicBezTo>
                  <a:pt x="1372421" y="865950"/>
                  <a:pt x="1383847" y="845037"/>
                  <a:pt x="1366280" y="906518"/>
                </a:cubicBezTo>
                <a:cubicBezTo>
                  <a:pt x="1363997" y="914507"/>
                  <a:pt x="1363588" y="923678"/>
                  <a:pt x="1358397" y="930166"/>
                </a:cubicBezTo>
                <a:cubicBezTo>
                  <a:pt x="1352479" y="937564"/>
                  <a:pt x="1342632" y="940676"/>
                  <a:pt x="1334749" y="945931"/>
                </a:cubicBezTo>
                <a:cubicBezTo>
                  <a:pt x="1329494" y="953814"/>
                  <a:pt x="1326382" y="963662"/>
                  <a:pt x="1318984" y="969580"/>
                </a:cubicBezTo>
                <a:cubicBezTo>
                  <a:pt x="1312496" y="974771"/>
                  <a:pt x="1303396" y="975447"/>
                  <a:pt x="1295335" y="977462"/>
                </a:cubicBezTo>
                <a:lnTo>
                  <a:pt x="1232273" y="993228"/>
                </a:lnTo>
                <a:cubicBezTo>
                  <a:pt x="901503" y="983777"/>
                  <a:pt x="926962" y="980107"/>
                  <a:pt x="546473" y="993228"/>
                </a:cubicBezTo>
                <a:cubicBezTo>
                  <a:pt x="530500" y="993779"/>
                  <a:pt x="515072" y="999438"/>
                  <a:pt x="499177" y="1001111"/>
                </a:cubicBezTo>
                <a:cubicBezTo>
                  <a:pt x="286966" y="1023448"/>
                  <a:pt x="480081" y="997081"/>
                  <a:pt x="341522" y="1016876"/>
                </a:cubicBezTo>
                <a:lnTo>
                  <a:pt x="152335" y="1008993"/>
                </a:lnTo>
                <a:cubicBezTo>
                  <a:pt x="78301" y="1004638"/>
                  <a:pt x="94450" y="1008092"/>
                  <a:pt x="49860" y="993228"/>
                </a:cubicBezTo>
                <a:cubicBezTo>
                  <a:pt x="44605" y="985345"/>
                  <a:pt x="35140" y="978996"/>
                  <a:pt x="34094" y="969580"/>
                </a:cubicBezTo>
                <a:cubicBezTo>
                  <a:pt x="32329" y="953695"/>
                  <a:pt x="38510" y="937886"/>
                  <a:pt x="41977" y="922283"/>
                </a:cubicBezTo>
                <a:cubicBezTo>
                  <a:pt x="46286" y="902892"/>
                  <a:pt x="52742" y="890448"/>
                  <a:pt x="65625" y="874987"/>
                </a:cubicBezTo>
                <a:cubicBezTo>
                  <a:pt x="72762" y="866423"/>
                  <a:pt x="82429" y="860138"/>
                  <a:pt x="89273" y="851338"/>
                </a:cubicBezTo>
                <a:cubicBezTo>
                  <a:pt x="100906" y="836382"/>
                  <a:pt x="120804" y="804042"/>
                  <a:pt x="120804" y="804042"/>
                </a:cubicBezTo>
                <a:cubicBezTo>
                  <a:pt x="123432" y="788276"/>
                  <a:pt x="125828" y="772470"/>
                  <a:pt x="128687" y="756745"/>
                </a:cubicBezTo>
                <a:cubicBezTo>
                  <a:pt x="131084" y="743563"/>
                  <a:pt x="136570" y="730729"/>
                  <a:pt x="136570" y="717331"/>
                </a:cubicBezTo>
                <a:cubicBezTo>
                  <a:pt x="136570" y="688308"/>
                  <a:pt x="132792" y="659352"/>
                  <a:pt x="128687" y="630621"/>
                </a:cubicBezTo>
                <a:cubicBezTo>
                  <a:pt x="127512" y="622395"/>
                  <a:pt x="123087" y="614962"/>
                  <a:pt x="120804" y="606973"/>
                </a:cubicBezTo>
                <a:cubicBezTo>
                  <a:pt x="117828" y="596556"/>
                  <a:pt x="116035" y="585819"/>
                  <a:pt x="112922" y="575442"/>
                </a:cubicBezTo>
                <a:cubicBezTo>
                  <a:pt x="112914" y="575415"/>
                  <a:pt x="93219" y="516335"/>
                  <a:pt x="89273" y="504497"/>
                </a:cubicBezTo>
                <a:lnTo>
                  <a:pt x="81391" y="480849"/>
                </a:lnTo>
                <a:lnTo>
                  <a:pt x="73508" y="457200"/>
                </a:lnTo>
                <a:cubicBezTo>
                  <a:pt x="76412" y="436872"/>
                  <a:pt x="78268" y="400383"/>
                  <a:pt x="89273" y="378373"/>
                </a:cubicBezTo>
                <a:cubicBezTo>
                  <a:pt x="93510" y="369899"/>
                  <a:pt x="100802" y="363198"/>
                  <a:pt x="105039" y="354724"/>
                </a:cubicBezTo>
                <a:cubicBezTo>
                  <a:pt x="108755" y="347292"/>
                  <a:pt x="109206" y="338508"/>
                  <a:pt x="112922" y="331076"/>
                </a:cubicBezTo>
                <a:cubicBezTo>
                  <a:pt x="117159" y="322602"/>
                  <a:pt x="124839" y="316085"/>
                  <a:pt x="128687" y="307428"/>
                </a:cubicBezTo>
                <a:cubicBezTo>
                  <a:pt x="135436" y="292242"/>
                  <a:pt x="139198" y="275897"/>
                  <a:pt x="144453" y="260131"/>
                </a:cubicBezTo>
                <a:lnTo>
                  <a:pt x="160218" y="212835"/>
                </a:lnTo>
                <a:cubicBezTo>
                  <a:pt x="178234" y="158790"/>
                  <a:pt x="156965" y="225853"/>
                  <a:pt x="175984" y="149773"/>
                </a:cubicBezTo>
                <a:cubicBezTo>
                  <a:pt x="177999" y="141712"/>
                  <a:pt x="178675" y="132612"/>
                  <a:pt x="183866" y="126124"/>
                </a:cubicBezTo>
                <a:cubicBezTo>
                  <a:pt x="189784" y="118726"/>
                  <a:pt x="199632" y="115614"/>
                  <a:pt x="207515" y="110359"/>
                </a:cubicBezTo>
                <a:cubicBezTo>
                  <a:pt x="392254" y="125754"/>
                  <a:pt x="233443" y="105016"/>
                  <a:pt x="349404" y="134007"/>
                </a:cubicBezTo>
                <a:cubicBezTo>
                  <a:pt x="359914" y="136635"/>
                  <a:pt x="370558" y="138777"/>
                  <a:pt x="380935" y="141890"/>
                </a:cubicBezTo>
                <a:cubicBezTo>
                  <a:pt x="396853" y="146665"/>
                  <a:pt x="428232" y="157655"/>
                  <a:pt x="428232" y="157655"/>
                </a:cubicBezTo>
                <a:lnTo>
                  <a:pt x="846018" y="149773"/>
                </a:lnTo>
                <a:cubicBezTo>
                  <a:pt x="916989" y="147999"/>
                  <a:pt x="1010616" y="146284"/>
                  <a:pt x="1058853" y="141890"/>
                </a:cubicBezTo>
                <a:cubicBezTo>
                  <a:pt x="1107090" y="137496"/>
                  <a:pt x="1114794" y="129114"/>
                  <a:pt x="1135441" y="123406"/>
                </a:cubicBezTo>
                <a:cubicBezTo>
                  <a:pt x="1166226" y="114617"/>
                  <a:pt x="1175320" y="116418"/>
                  <a:pt x="1182738" y="107640"/>
                </a:cubicBezTo>
                <a:cubicBezTo>
                  <a:pt x="1190156" y="98862"/>
                  <a:pt x="1179870" y="86131"/>
                  <a:pt x="1179950" y="70739"/>
                </a:cubicBezTo>
                <a:cubicBezTo>
                  <a:pt x="1180030" y="55347"/>
                  <a:pt x="1207342" y="17878"/>
                  <a:pt x="1183218" y="15285"/>
                </a:cubicBezTo>
                <a:cubicBezTo>
                  <a:pt x="1159094" y="12692"/>
                  <a:pt x="1049237" y="51612"/>
                  <a:pt x="1035204" y="55180"/>
                </a:cubicBezTo>
                <a:cubicBezTo>
                  <a:pt x="1021171" y="58748"/>
                  <a:pt x="1107208" y="35280"/>
                  <a:pt x="1099020" y="36696"/>
                </a:cubicBezTo>
                <a:cubicBezTo>
                  <a:pt x="992408" y="55129"/>
                  <a:pt x="970954" y="33706"/>
                  <a:pt x="940611" y="31531"/>
                </a:cubicBezTo>
                <a:cubicBezTo>
                  <a:pt x="910268" y="29357"/>
                  <a:pt x="925024" y="25664"/>
                  <a:pt x="916963" y="23649"/>
                </a:cubicBezTo>
                <a:cubicBezTo>
                  <a:pt x="880847" y="14620"/>
                  <a:pt x="852785" y="12670"/>
                  <a:pt x="814487" y="7883"/>
                </a:cubicBezTo>
                <a:lnTo>
                  <a:pt x="443997" y="15766"/>
                </a:lnTo>
                <a:cubicBezTo>
                  <a:pt x="118714" y="26983"/>
                  <a:pt x="508532" y="17839"/>
                  <a:pt x="309991" y="31531"/>
                </a:cubicBezTo>
                <a:cubicBezTo>
                  <a:pt x="249643" y="35693"/>
                  <a:pt x="189122" y="36786"/>
                  <a:pt x="128687" y="39414"/>
                </a:cubicBezTo>
                <a:cubicBezTo>
                  <a:pt x="112922" y="44669"/>
                  <a:pt x="90609" y="41353"/>
                  <a:pt x="81391" y="55180"/>
                </a:cubicBezTo>
                <a:cubicBezTo>
                  <a:pt x="36214" y="122943"/>
                  <a:pt x="90374" y="37213"/>
                  <a:pt x="57742" y="102476"/>
                </a:cubicBezTo>
                <a:cubicBezTo>
                  <a:pt x="53505" y="110950"/>
                  <a:pt x="45825" y="117467"/>
                  <a:pt x="41977" y="126124"/>
                </a:cubicBezTo>
                <a:cubicBezTo>
                  <a:pt x="22647" y="169618"/>
                  <a:pt x="28928" y="170439"/>
                  <a:pt x="18329" y="212835"/>
                </a:cubicBezTo>
                <a:cubicBezTo>
                  <a:pt x="16314" y="220896"/>
                  <a:pt x="13074" y="228600"/>
                  <a:pt x="10446" y="236483"/>
                </a:cubicBezTo>
                <a:cubicBezTo>
                  <a:pt x="-6369" y="337372"/>
                  <a:pt x="-267" y="280439"/>
                  <a:pt x="10446" y="457200"/>
                </a:cubicBezTo>
                <a:cubicBezTo>
                  <a:pt x="15410" y="539098"/>
                  <a:pt x="12746" y="521579"/>
                  <a:pt x="26211" y="575442"/>
                </a:cubicBezTo>
                <a:cubicBezTo>
                  <a:pt x="23584" y="630621"/>
                  <a:pt x="22566" y="685901"/>
                  <a:pt x="18329" y="740980"/>
                </a:cubicBezTo>
                <a:cubicBezTo>
                  <a:pt x="17301" y="754338"/>
                  <a:pt x="12843" y="767211"/>
                  <a:pt x="10446" y="780393"/>
                </a:cubicBezTo>
                <a:cubicBezTo>
                  <a:pt x="7587" y="796118"/>
                  <a:pt x="5191" y="811924"/>
                  <a:pt x="2563" y="827690"/>
                </a:cubicBezTo>
                <a:cubicBezTo>
                  <a:pt x="7830" y="917231"/>
                  <a:pt x="4359" y="939141"/>
                  <a:pt x="18329" y="1008993"/>
                </a:cubicBezTo>
                <a:cubicBezTo>
                  <a:pt x="18707" y="1010884"/>
                  <a:pt x="30086" y="1059163"/>
                  <a:pt x="34094" y="1064173"/>
                </a:cubicBezTo>
                <a:cubicBezTo>
                  <a:pt x="40012" y="1071571"/>
                  <a:pt x="49517" y="1075238"/>
                  <a:pt x="57742" y="1079938"/>
                </a:cubicBezTo>
                <a:cubicBezTo>
                  <a:pt x="90223" y="1098499"/>
                  <a:pt x="97802" y="1098547"/>
                  <a:pt x="136570" y="1111469"/>
                </a:cubicBezTo>
                <a:lnTo>
                  <a:pt x="160218" y="1119352"/>
                </a:lnTo>
                <a:cubicBezTo>
                  <a:pt x="210142" y="1116724"/>
                  <a:pt x="260203" y="1115995"/>
                  <a:pt x="309991" y="1111469"/>
                </a:cubicBezTo>
                <a:cubicBezTo>
                  <a:pt x="318266" y="1110717"/>
                  <a:pt x="325330" y="1103587"/>
                  <a:pt x="333639" y="1103587"/>
                </a:cubicBezTo>
                <a:cubicBezTo>
                  <a:pt x="378385" y="1103587"/>
                  <a:pt x="422977" y="1108842"/>
                  <a:pt x="467646" y="1111469"/>
                </a:cubicBezTo>
                <a:cubicBezTo>
                  <a:pt x="505521" y="1109241"/>
                  <a:pt x="638233" y="1102866"/>
                  <a:pt x="688363" y="1095704"/>
                </a:cubicBezTo>
                <a:cubicBezTo>
                  <a:pt x="716101" y="1091741"/>
                  <a:pt x="710682" y="1084544"/>
                  <a:pt x="735660" y="1072055"/>
                </a:cubicBezTo>
                <a:cubicBezTo>
                  <a:pt x="757670" y="1061050"/>
                  <a:pt x="794159" y="1059194"/>
                  <a:pt x="814487" y="1056290"/>
                </a:cubicBezTo>
                <a:cubicBezTo>
                  <a:pt x="824997" y="1058918"/>
                  <a:pt x="835641" y="1061060"/>
                  <a:pt x="846018" y="1064173"/>
                </a:cubicBezTo>
                <a:cubicBezTo>
                  <a:pt x="861936" y="1068948"/>
                  <a:pt x="893315" y="1079938"/>
                  <a:pt x="893315" y="1079938"/>
                </a:cubicBezTo>
                <a:cubicBezTo>
                  <a:pt x="995791" y="1077310"/>
                  <a:pt x="1098343" y="1076818"/>
                  <a:pt x="1200742" y="1072055"/>
                </a:cubicBezTo>
                <a:cubicBezTo>
                  <a:pt x="1211564" y="1071552"/>
                  <a:pt x="1221614" y="1066111"/>
                  <a:pt x="1232273" y="1064173"/>
                </a:cubicBezTo>
                <a:cubicBezTo>
                  <a:pt x="1250553" y="1060849"/>
                  <a:pt x="1269060" y="1058918"/>
                  <a:pt x="1287453" y="1056290"/>
                </a:cubicBezTo>
                <a:cubicBezTo>
                  <a:pt x="1359194" y="1032375"/>
                  <a:pt x="1245900" y="1069055"/>
                  <a:pt x="1350515" y="1040524"/>
                </a:cubicBezTo>
                <a:cubicBezTo>
                  <a:pt x="1366548" y="1036152"/>
                  <a:pt x="1397811" y="1024759"/>
                  <a:pt x="1397811" y="1024759"/>
                </a:cubicBezTo>
                <a:cubicBezTo>
                  <a:pt x="1403066" y="1016876"/>
                  <a:pt x="1409340" y="1009585"/>
                  <a:pt x="1413577" y="1001111"/>
                </a:cubicBezTo>
                <a:cubicBezTo>
                  <a:pt x="1423145" y="981975"/>
                  <a:pt x="1423945" y="957840"/>
                  <a:pt x="1429342" y="938049"/>
                </a:cubicBezTo>
                <a:cubicBezTo>
                  <a:pt x="1433715" y="922016"/>
                  <a:pt x="1445108" y="890752"/>
                  <a:pt x="1445108" y="890752"/>
                </a:cubicBezTo>
                <a:cubicBezTo>
                  <a:pt x="1450433" y="858804"/>
                  <a:pt x="1452056" y="841314"/>
                  <a:pt x="1460873" y="811924"/>
                </a:cubicBezTo>
                <a:cubicBezTo>
                  <a:pt x="1465648" y="796007"/>
                  <a:pt x="1476639" y="764628"/>
                  <a:pt x="1476639" y="764628"/>
                </a:cubicBezTo>
                <a:cubicBezTo>
                  <a:pt x="1479267" y="746235"/>
                  <a:pt x="1484522" y="728029"/>
                  <a:pt x="1484522" y="709449"/>
                </a:cubicBezTo>
                <a:cubicBezTo>
                  <a:pt x="1484522" y="683985"/>
                  <a:pt x="1478464" y="553036"/>
                  <a:pt x="1468756" y="504497"/>
                </a:cubicBezTo>
                <a:cubicBezTo>
                  <a:pt x="1465005" y="485739"/>
                  <a:pt x="1458024" y="467773"/>
                  <a:pt x="1452991" y="449318"/>
                </a:cubicBezTo>
                <a:cubicBezTo>
                  <a:pt x="1450140" y="438866"/>
                  <a:pt x="1448221" y="428164"/>
                  <a:pt x="1445108" y="417787"/>
                </a:cubicBezTo>
                <a:cubicBezTo>
                  <a:pt x="1440333" y="401869"/>
                  <a:pt x="1434597" y="386256"/>
                  <a:pt x="1429342" y="370490"/>
                </a:cubicBezTo>
                <a:lnTo>
                  <a:pt x="1405694" y="299545"/>
                </a:lnTo>
                <a:cubicBezTo>
                  <a:pt x="1405692" y="299538"/>
                  <a:pt x="1389930" y="252257"/>
                  <a:pt x="1389929" y="252249"/>
                </a:cubicBezTo>
                <a:cubicBezTo>
                  <a:pt x="1374482" y="159568"/>
                  <a:pt x="1389842" y="243977"/>
                  <a:pt x="1374163" y="173421"/>
                </a:cubicBezTo>
                <a:cubicBezTo>
                  <a:pt x="1371256" y="160342"/>
                  <a:pt x="1369530" y="147005"/>
                  <a:pt x="1366280" y="134007"/>
                </a:cubicBezTo>
                <a:cubicBezTo>
                  <a:pt x="1364265" y="125946"/>
                  <a:pt x="1362432" y="117622"/>
                  <a:pt x="1358397" y="110359"/>
                </a:cubicBezTo>
                <a:cubicBezTo>
                  <a:pt x="1327484" y="54716"/>
                  <a:pt x="1331504" y="66153"/>
                  <a:pt x="1279570" y="31531"/>
                </a:cubicBezTo>
                <a:cubicBezTo>
                  <a:pt x="1271687" y="26276"/>
                  <a:pt x="1264910" y="18762"/>
                  <a:pt x="1255922" y="15766"/>
                </a:cubicBezTo>
                <a:lnTo>
                  <a:pt x="1208625" y="0"/>
                </a:lnTo>
                <a:cubicBezTo>
                  <a:pt x="1198115" y="2628"/>
                  <a:pt x="1180070" y="-2534"/>
                  <a:pt x="1177094" y="7883"/>
                </a:cubicBezTo>
                <a:cubicBezTo>
                  <a:pt x="1169565" y="34235"/>
                  <a:pt x="1183663" y="73573"/>
                  <a:pt x="1184977" y="8671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0206" y="591680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</a:t>
            </a:r>
            <a:r>
              <a:rPr lang="en-US" sz="1400" dirty="0" smtClean="0">
                <a:latin typeface="Calibri" panose="020F0502020204030204" pitchFamily="34" charset="0"/>
              </a:rPr>
              <a:t>°C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71932" y="530965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&lt;100</a:t>
            </a:r>
            <a:r>
              <a:rPr lang="en-US" sz="1400" dirty="0" smtClean="0">
                <a:latin typeface="Calibri" panose="020F0502020204030204" pitchFamily="34" charset="0"/>
              </a:rPr>
              <a:t>°C</a:t>
            </a:r>
            <a:endParaRPr lang="en-US" sz="1400" dirty="0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 bwMode="auto">
          <a:xfrm>
            <a:off x="2983986" y="5463542"/>
            <a:ext cx="695737" cy="3878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8" idx="1"/>
          </p:cNvCxnSpPr>
          <p:nvPr/>
        </p:nvCxnSpPr>
        <p:spPr bwMode="auto">
          <a:xfrm flipH="1" flipV="1">
            <a:off x="4703223" y="5955398"/>
            <a:ext cx="266983" cy="115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000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Selective Assembly By Material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Normal example:  solder selection</a:t>
            </a:r>
          </a:p>
          <a:p>
            <a:pPr lvl="1"/>
            <a:r>
              <a:rPr lang="en-US" altLang="en-US"/>
              <a:t>High temp solder before low temp solder in process flow</a:t>
            </a:r>
          </a:p>
          <a:p>
            <a:pPr lvl="1"/>
            <a:endParaRPr lang="en-US" altLang="en-US"/>
          </a:p>
          <a:p>
            <a:r>
              <a:rPr lang="en-US" altLang="en-US"/>
              <a:t>VFM </a:t>
            </a:r>
            <a:r>
              <a:rPr lang="en-US" altLang="en-US">
                <a:solidFill>
                  <a:srgbClr val="33CC33"/>
                </a:solidFill>
              </a:rPr>
              <a:t>ONLY</a:t>
            </a:r>
            <a:r>
              <a:rPr lang="en-US" altLang="en-US"/>
              <a:t> heats un-cured resins (and silicon)</a:t>
            </a:r>
          </a:p>
          <a:p>
            <a:endParaRPr lang="en-US" altLang="en-US"/>
          </a:p>
          <a:p>
            <a:r>
              <a:rPr lang="en-US" altLang="en-US"/>
              <a:t>VFM examples:</a:t>
            </a:r>
          </a:p>
          <a:p>
            <a:pPr lvl="1"/>
            <a:r>
              <a:rPr lang="en-US" altLang="en-US"/>
              <a:t>Any curing step can precede any other (cured resins are unaffected)</a:t>
            </a:r>
          </a:p>
          <a:p>
            <a:pPr lvl="1"/>
            <a:r>
              <a:rPr lang="en-US" altLang="en-US"/>
              <a:t>Carbon-fiber loaded plastic heats without affecting un-loaded plastics</a:t>
            </a:r>
          </a:p>
          <a:p>
            <a:pPr lvl="1"/>
            <a:r>
              <a:rPr lang="en-US" altLang="en-US"/>
              <a:t>Solder reflow by heating silicon die (high Pb, no Pb)</a:t>
            </a:r>
          </a:p>
          <a:p>
            <a:pPr lvl="1"/>
            <a:r>
              <a:rPr lang="en-US" altLang="en-US"/>
              <a:t>Die attach or under-fill cure without heating board or other components</a:t>
            </a:r>
          </a:p>
          <a:p>
            <a:pPr lvl="1"/>
            <a:endParaRPr lang="en-US" altLang="en-US"/>
          </a:p>
        </p:txBody>
      </p:sp>
      <p:pic>
        <p:nvPicPr>
          <p:cNvPr id="154628" name="Picture 4" descr="sel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737100"/>
            <a:ext cx="2692400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21225"/>
            <a:ext cx="22225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6278" y="6082113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</a:t>
            </a:r>
            <a:r>
              <a:rPr lang="en-US" sz="1400" i="1" dirty="0" smtClean="0"/>
              <a:t>uring adhesives</a:t>
            </a:r>
            <a:endParaRPr lang="en-US" sz="1400" i="1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5384800" y="5730766"/>
            <a:ext cx="1512614" cy="5052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2" idx="1"/>
          </p:cNvCxnSpPr>
          <p:nvPr/>
        </p:nvCxnSpPr>
        <p:spPr bwMode="auto">
          <a:xfrm flipH="1" flipV="1">
            <a:off x="3781832" y="5713813"/>
            <a:ext cx="214446" cy="5221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5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Programmable Control of Energy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3250" y="1139952"/>
            <a:ext cx="7973822" cy="52608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Digitally programmed feedback loop for flexible energy control</a:t>
            </a:r>
          </a:p>
          <a:p>
            <a:pPr>
              <a:lnSpc>
                <a:spcPct val="90000"/>
              </a:lnSpc>
            </a:pPr>
            <a:endParaRPr lang="en-US" altLang="en-US" b="1" u="sng" dirty="0"/>
          </a:p>
          <a:p>
            <a:pPr>
              <a:lnSpc>
                <a:spcPct val="90000"/>
              </a:lnSpc>
            </a:pPr>
            <a:endParaRPr lang="en-US" altLang="en-US" b="1" u="sng" dirty="0" smtClean="0"/>
          </a:p>
          <a:p>
            <a:pPr>
              <a:lnSpc>
                <a:spcPct val="90000"/>
              </a:lnSpc>
            </a:pPr>
            <a:endParaRPr lang="en-US" altLang="en-US" b="1" u="sng" dirty="0"/>
          </a:p>
          <a:p>
            <a:pPr>
              <a:lnSpc>
                <a:spcPct val="90000"/>
              </a:lnSpc>
            </a:pPr>
            <a:endParaRPr lang="en-US" altLang="en-US" b="1" u="sng" dirty="0" smtClean="0"/>
          </a:p>
          <a:p>
            <a:pPr>
              <a:lnSpc>
                <a:spcPct val="90000"/>
              </a:lnSpc>
            </a:pPr>
            <a:endParaRPr lang="en-US" altLang="en-US" b="1" u="sng" dirty="0"/>
          </a:p>
          <a:p>
            <a:pPr>
              <a:lnSpc>
                <a:spcPct val="90000"/>
              </a:lnSpc>
            </a:pPr>
            <a:endParaRPr lang="en-US" altLang="en-US" b="1" u="sng" dirty="0" smtClean="0"/>
          </a:p>
          <a:p>
            <a:pPr>
              <a:lnSpc>
                <a:spcPct val="90000"/>
              </a:lnSpc>
            </a:pPr>
            <a:endParaRPr lang="en-US" altLang="en-US" b="1" u="sng" dirty="0"/>
          </a:p>
          <a:p>
            <a:pPr>
              <a:lnSpc>
                <a:spcPct val="90000"/>
              </a:lnSpc>
            </a:pPr>
            <a:endParaRPr lang="en-US" altLang="en-US" b="1" u="sng" dirty="0" smtClean="0"/>
          </a:p>
          <a:p>
            <a:pPr>
              <a:lnSpc>
                <a:spcPct val="90000"/>
              </a:lnSpc>
            </a:pPr>
            <a:endParaRPr lang="en-US" altLang="en-US" b="1" u="sng" dirty="0" smtClean="0"/>
          </a:p>
          <a:p>
            <a:pPr>
              <a:lnSpc>
                <a:spcPct val="90000"/>
              </a:lnSpc>
            </a:pPr>
            <a:endParaRPr lang="en-US" altLang="en-US" b="1" u="sng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As cure completes, the material becomes “transparent” to VFM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Does not “</a:t>
            </a:r>
            <a:r>
              <a:rPr lang="en-US" altLang="en-US" dirty="0" err="1" smtClean="0"/>
              <a:t>overcure</a:t>
            </a:r>
            <a:r>
              <a:rPr lang="en-US" altLang="en-US" dirty="0" smtClean="0"/>
              <a:t>” or decompose (burn)</a:t>
            </a:r>
            <a:endParaRPr lang="en-US" altLang="en-US" dirty="0"/>
          </a:p>
          <a:p>
            <a:pPr marL="0" indent="0" algn="r">
              <a:lnSpc>
                <a:spcPct val="90000"/>
              </a:lnSpc>
              <a:buNone/>
            </a:pPr>
            <a:endParaRPr lang="en-US" altLang="en-US" sz="1400" b="1" i="1" u="sng" dirty="0" smtClean="0">
              <a:solidFill>
                <a:srgbClr val="00B0F0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endParaRPr lang="en-US" altLang="en-US" sz="1400" b="1" i="1" u="sng" dirty="0">
              <a:solidFill>
                <a:srgbClr val="00B0F0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endParaRPr lang="en-US" altLang="en-US" sz="1400" b="1" i="1" u="sng" dirty="0" smtClean="0">
              <a:solidFill>
                <a:srgbClr val="00B0F0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en-US" altLang="en-US" sz="1400" b="1" i="1" u="sng" dirty="0" smtClean="0">
                <a:solidFill>
                  <a:srgbClr val="00B0F0"/>
                </a:solidFill>
              </a:rPr>
              <a:t>VFM is proprietary to Lambda Technologies, Inc.</a:t>
            </a:r>
          </a:p>
        </p:txBody>
      </p:sp>
      <p:pic>
        <p:nvPicPr>
          <p:cNvPr id="8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8" y="1874197"/>
            <a:ext cx="33147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4062552" y="3232456"/>
            <a:ext cx="1342416" cy="3696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502245" y="3475646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power adjusted</a:t>
            </a:r>
            <a:endParaRPr lang="en-US" sz="1400" dirty="0">
              <a:solidFill>
                <a:srgbClr val="00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741539" y="2181868"/>
            <a:ext cx="1731524" cy="554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99522" y="2366693"/>
            <a:ext cx="104227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sample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t</a:t>
            </a:r>
            <a:r>
              <a:rPr lang="en-US" sz="1400" dirty="0" smtClean="0">
                <a:solidFill>
                  <a:schemeClr val="tx2"/>
                </a:solidFill>
              </a:rPr>
              <a:t>emperature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measured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Up-Down Arrow 10"/>
          <p:cNvSpPr/>
          <p:nvPr/>
        </p:nvSpPr>
        <p:spPr bwMode="auto">
          <a:xfrm>
            <a:off x="6037266" y="3115724"/>
            <a:ext cx="145915" cy="350196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Technologies and VFM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1994, with &gt;250 </a:t>
            </a:r>
            <a:r>
              <a:rPr lang="en-US" dirty="0"/>
              <a:t>systems </a:t>
            </a:r>
            <a:r>
              <a:rPr lang="en-US" dirty="0" smtClean="0"/>
              <a:t>in production lines world-wide</a:t>
            </a:r>
          </a:p>
          <a:p>
            <a:r>
              <a:rPr lang="en-US" dirty="0" smtClean="0"/>
              <a:t>Curing of thermoset and thermoplastic resins mostly</a:t>
            </a:r>
          </a:p>
          <a:p>
            <a:r>
              <a:rPr lang="en-US" dirty="0" smtClean="0"/>
              <a:t>Electronics and industrial high volume applications primarily</a:t>
            </a:r>
          </a:p>
          <a:p>
            <a:pPr lvl="1"/>
            <a:r>
              <a:rPr lang="en-US" dirty="0" smtClean="0"/>
              <a:t>Microelectronics assembly for consumer devices</a:t>
            </a:r>
          </a:p>
          <a:p>
            <a:pPr lvl="1"/>
            <a:r>
              <a:rPr lang="en-US" dirty="0" smtClean="0"/>
              <a:t>Wafer dielectric layer coatings at semiconductor </a:t>
            </a:r>
            <a:r>
              <a:rPr lang="en-US" dirty="0" err="1" smtClean="0"/>
              <a:t>fabs</a:t>
            </a:r>
            <a:endParaRPr lang="en-US" dirty="0" smtClean="0"/>
          </a:p>
          <a:p>
            <a:pPr lvl="1"/>
            <a:r>
              <a:rPr lang="en-US" dirty="0" smtClean="0"/>
              <a:t>Industrial applications in medical devices, aviation, energy, automotive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0" y="3856863"/>
            <a:ext cx="2121576" cy="263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15" y="3370943"/>
            <a:ext cx="4042175" cy="2526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49" y="3959128"/>
            <a:ext cx="1926503" cy="2578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189" y="4836378"/>
            <a:ext cx="1480102" cy="1705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0796" y="6488668"/>
            <a:ext cx="164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www.microcure.com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995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Lambda Technologies, Inc.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Exclusive license and patent position on VFM</a:t>
            </a:r>
          </a:p>
          <a:p>
            <a:r>
              <a:rPr lang="en-US" altLang="en-US"/>
              <a:t>Wide variety of applications but focus is on microelectronics</a:t>
            </a:r>
          </a:p>
          <a:p>
            <a:r>
              <a:rPr lang="en-US" altLang="en-US"/>
              <a:t>Currently over 100 production lines 24/7 world-wide</a:t>
            </a:r>
          </a:p>
          <a:p>
            <a:endParaRPr lang="en-US" altLang="en-US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209925" y="2486025"/>
            <a:ext cx="232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1D0DF1"/>
                </a:solidFill>
                <a:latin typeface="Arial" panose="020B0604020202020204" pitchFamily="34" charset="0"/>
              </a:rPr>
              <a:t>Lambda Technologies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762625" y="3387725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Biological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463925" y="3375025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Microelectronics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203325" y="3362325"/>
            <a:ext cx="164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Diamond Films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4645025" y="4086225"/>
            <a:ext cx="264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Assembly, Encapsulation</a:t>
            </a:r>
          </a:p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Under-Fill, Die Attach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3311525" y="5216525"/>
            <a:ext cx="152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Single Wafers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2359025" y="4111625"/>
            <a:ext cx="1662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Semiconductor</a:t>
            </a:r>
          </a:p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Dielectrics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1228725" y="5229225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Batch Wafers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(Partnership)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4241800" y="29337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>
            <a:off x="2554288" y="2946400"/>
            <a:ext cx="142081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4508500" y="2959100"/>
            <a:ext cx="123031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>
            <a:off x="3509963" y="3771900"/>
            <a:ext cx="52863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>
            <a:off x="4419600" y="3759200"/>
            <a:ext cx="5048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H="1">
            <a:off x="2108200" y="4775200"/>
            <a:ext cx="68580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3378200" y="4775200"/>
            <a:ext cx="723900" cy="417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bda2004">
  <a:themeElements>
    <a:clrScheme name="">
      <a:dk1>
        <a:srgbClr val="000000"/>
      </a:dk1>
      <a:lt1>
        <a:srgbClr val="FFFFFF"/>
      </a:lt1>
      <a:dk2>
        <a:srgbClr val="FC0128"/>
      </a:dk2>
      <a:lt2>
        <a:srgbClr val="000000"/>
      </a:lt2>
      <a:accent1>
        <a:srgbClr val="FAFD00"/>
      </a:accent1>
      <a:accent2>
        <a:srgbClr val="FC0128"/>
      </a:accent2>
      <a:accent3>
        <a:srgbClr val="FFFFFF"/>
      </a:accent3>
      <a:accent4>
        <a:srgbClr val="000000"/>
      </a:accent4>
      <a:accent5>
        <a:srgbClr val="FCFEAA"/>
      </a:accent5>
      <a:accent6>
        <a:srgbClr val="E40123"/>
      </a:accent6>
      <a:hlink>
        <a:srgbClr val="00DFCA"/>
      </a:hlink>
      <a:folHlink>
        <a:srgbClr val="DC0081"/>
      </a:folHlink>
    </a:clrScheme>
    <a:fontScheme name="Lambda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mbda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bda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Settings\bhubbard\Application Data\Microsoft\Templates\Lambda2004.pot</Template>
  <TotalTime>15642</TotalTime>
  <Pages>8900648</Pages>
  <Words>416</Words>
  <Application>Microsoft Office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Lucida Sans Unicode</vt:lpstr>
      <vt:lpstr>Monotype Sorts</vt:lpstr>
      <vt:lpstr>Symbol</vt:lpstr>
      <vt:lpstr>Tahoma</vt:lpstr>
      <vt:lpstr>Times New Roman</vt:lpstr>
      <vt:lpstr>Wingdings</vt:lpstr>
      <vt:lpstr>Lambda2004</vt:lpstr>
      <vt:lpstr>Variable Frequency Microwaves</vt:lpstr>
      <vt:lpstr>Variable Frequency Microwaves</vt:lpstr>
      <vt:lpstr>Why Variable Frequency Microwave (VFM)?</vt:lpstr>
      <vt:lpstr>Inherent Advantages</vt:lpstr>
      <vt:lpstr>Inherently Low Temperature </vt:lpstr>
      <vt:lpstr>Selective Assembly By Material</vt:lpstr>
      <vt:lpstr>Programmable Control of Energy</vt:lpstr>
      <vt:lpstr>Lambda Technologies and VFM</vt:lpstr>
      <vt:lpstr>Lambda Technologies, Inc.</vt:lpstr>
    </vt:vector>
  </TitlesOfParts>
  <Company>SEMI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SEMI</dc:creator>
  <cp:lastModifiedBy>Robert Hubbard</cp:lastModifiedBy>
  <cp:revision>500</cp:revision>
  <cp:lastPrinted>2001-03-31T00:15:30Z</cp:lastPrinted>
  <dcterms:created xsi:type="dcterms:W3CDTF">2001-11-27T22:10:09Z</dcterms:created>
  <dcterms:modified xsi:type="dcterms:W3CDTF">2016-12-01T21:10:17Z</dcterms:modified>
</cp:coreProperties>
</file>